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9" r:id="rId3"/>
    <p:sldId id="317" r:id="rId4"/>
    <p:sldId id="319" r:id="rId5"/>
    <p:sldId id="318" r:id="rId6"/>
    <p:sldId id="320" r:id="rId7"/>
    <p:sldId id="321" r:id="rId8"/>
    <p:sldId id="322" r:id="rId9"/>
    <p:sldId id="364" r:id="rId10"/>
    <p:sldId id="324" r:id="rId11"/>
    <p:sldId id="325" r:id="rId12"/>
    <p:sldId id="326" r:id="rId13"/>
    <p:sldId id="327" r:id="rId14"/>
    <p:sldId id="328" r:id="rId15"/>
    <p:sldId id="329" r:id="rId16"/>
    <p:sldId id="363" r:id="rId17"/>
    <p:sldId id="362" r:id="rId18"/>
    <p:sldId id="330" r:id="rId19"/>
    <p:sldId id="369" r:id="rId20"/>
    <p:sldId id="333" r:id="rId21"/>
    <p:sldId id="360" r:id="rId22"/>
    <p:sldId id="370" r:id="rId23"/>
    <p:sldId id="372" r:id="rId24"/>
    <p:sldId id="373" r:id="rId25"/>
    <p:sldId id="374" r:id="rId26"/>
    <p:sldId id="331" r:id="rId27"/>
    <p:sldId id="376" r:id="rId28"/>
    <p:sldId id="332" r:id="rId29"/>
    <p:sldId id="335" r:id="rId30"/>
    <p:sldId id="377" r:id="rId31"/>
    <p:sldId id="378" r:id="rId32"/>
    <p:sldId id="379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65" r:id="rId41"/>
    <p:sldId id="343" r:id="rId42"/>
    <p:sldId id="344" r:id="rId43"/>
    <p:sldId id="345" r:id="rId44"/>
    <p:sldId id="346" r:id="rId45"/>
    <p:sldId id="366" r:id="rId46"/>
    <p:sldId id="347" r:id="rId47"/>
    <p:sldId id="390" r:id="rId48"/>
    <p:sldId id="348" r:id="rId49"/>
    <p:sldId id="349" r:id="rId50"/>
    <p:sldId id="350" r:id="rId51"/>
    <p:sldId id="380" r:id="rId52"/>
    <p:sldId id="381" r:id="rId53"/>
    <p:sldId id="388" r:id="rId54"/>
    <p:sldId id="382" r:id="rId55"/>
    <p:sldId id="394" r:id="rId56"/>
    <p:sldId id="383" r:id="rId57"/>
    <p:sldId id="389" r:id="rId58"/>
    <p:sldId id="384" r:id="rId59"/>
    <p:sldId id="385" r:id="rId60"/>
    <p:sldId id="367" r:id="rId61"/>
    <p:sldId id="351" r:id="rId62"/>
    <p:sldId id="352" r:id="rId63"/>
    <p:sldId id="353" r:id="rId64"/>
    <p:sldId id="354" r:id="rId65"/>
    <p:sldId id="355" r:id="rId66"/>
    <p:sldId id="386" r:id="rId67"/>
    <p:sldId id="395" r:id="rId68"/>
    <p:sldId id="368" r:id="rId69"/>
    <p:sldId id="358" r:id="rId70"/>
    <p:sldId id="359" r:id="rId71"/>
    <p:sldId id="391" r:id="rId72"/>
    <p:sldId id="392" r:id="rId73"/>
    <p:sldId id="393" r:id="rId74"/>
    <p:sldId id="361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/>
    <p:restoredTop sz="94674"/>
  </p:normalViewPr>
  <p:slideViewPr>
    <p:cSldViewPr>
      <p:cViewPr>
        <p:scale>
          <a:sx n="185" d="100"/>
          <a:sy n="185" d="100"/>
        </p:scale>
        <p:origin x="89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D8FC8-C64A-ED4E-9284-708B73B6DC32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BF56-BDD8-DE48-9C90-66C210EF6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85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033F59A-12DE-B944-9894-DF970EB68A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780200-645B-704F-AC73-3E789BB2D29C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5D0395-43C4-9044-A3C0-74DFC95270E7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977DE-F1BC-E94C-AC7C-7392DD1C29B7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7F963B-E261-694B-AA22-5DCE23EC00BC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E7C82E-EB3F-8742-9011-629ABB424424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5BA743-EDEE-8045-AE0F-9A58650BBBCE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7FBAED-CDE9-9945-ADD4-531C5D135967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91159E-F5CE-5A4E-B455-ADC8677A0EB4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537B6B-466E-4246-83F4-90ECB8772F52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F8C966-4954-E54A-8FBA-2E4C7AC089B2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FA1F3E-6451-9D45-BC36-10C3EE8BAFA4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E7DC74-A130-B040-A7A6-24D8D19A49FA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78892-309F-6D46-9380-FCA71D9F277F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C01C18-8C4E-A548-B1BE-30D4E7E01E49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36357E-A54B-C84F-9A93-003D7BEE7BCB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477981-A4C8-9247-AF25-5C7FA1CCBB22}" type="slidenum">
              <a:rPr lang="en-US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09B09C-D64A-AF45-99D9-A8D81FF9C59F}" type="slidenum">
              <a:rPr lang="en-US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E48B02-BEA9-B84B-A7A4-D8260FF3EEA7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899B5D-CE3D-B84B-8FCF-24EB9286676A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56503B-0B19-4548-AC79-F69615C36B05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7080F2-3B51-634E-8855-6FC48E3A57D8}" type="slidenum">
              <a:rPr lang="en-US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90AC67-5790-BE4B-871D-95410B467693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769502-8D6A-7F4A-A90D-DAFDFEFA5C9B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67A67-74A9-8442-BAC7-445932C2A7C9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A66049-996D-584E-92D3-D8A7CDD0B638}" type="slidenum">
              <a:rPr lang="en-US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EF01B4-CE1D-DE44-9F16-597A5F539362}" type="slidenum">
              <a:rPr lang="en-US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359B66-AA6F-E749-8A06-9E877298E553}" type="slidenum">
              <a:rPr lang="en-US">
                <a:latin typeface="Times New Roman" charset="0"/>
              </a:rPr>
              <a:pPr/>
              <a:t>48</a:t>
            </a:fld>
            <a:endParaRPr lang="en-US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8FFE35-0985-1840-8001-342174A51912}" type="slidenum">
              <a:rPr lang="en-US">
                <a:latin typeface="Times New Roman" charset="0"/>
              </a:rPr>
              <a:pPr/>
              <a:t>49</a:t>
            </a:fld>
            <a:endParaRPr lang="en-US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89CBDF-3D31-8043-A811-4BD2A39B91C5}" type="slidenum">
              <a:rPr lang="en-US">
                <a:latin typeface="Times New Roman" charset="0"/>
              </a:rPr>
              <a:pPr/>
              <a:t>50</a:t>
            </a:fld>
            <a:endParaRPr lang="en-US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D29724-7632-0B4F-976D-A7E0953A4272}" type="slidenum">
              <a:rPr lang="en-US">
                <a:latin typeface="Times New Roman" charset="0"/>
              </a:rPr>
              <a:pPr/>
              <a:t>61</a:t>
            </a:fld>
            <a:endParaRPr lang="en-US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08D4F1-05FC-7142-8C49-3833CB95F9B5}" type="slidenum">
              <a:rPr lang="en-US">
                <a:latin typeface="Times New Roman" charset="0"/>
              </a:rPr>
              <a:pPr/>
              <a:t>62</a:t>
            </a:fld>
            <a:endParaRPr 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D2EAD9-919F-8749-BA3C-E01ED4CC8186}" type="slidenum">
              <a:rPr lang="en-US">
                <a:latin typeface="Times New Roman" charset="0"/>
              </a:rPr>
              <a:pPr/>
              <a:t>63</a:t>
            </a:fld>
            <a:endParaRPr lang="en-US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33240A-F60B-A443-A5EA-5ACC2D132BE9}" type="slidenum">
              <a:rPr lang="en-US">
                <a:latin typeface="Times New Roman" charset="0"/>
              </a:rPr>
              <a:pPr/>
              <a:t>64</a:t>
            </a:fld>
            <a:endParaRPr lang="en-US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D756A-92B4-6F4A-9B65-570436D9298C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3D9B06-C550-D94A-8A00-D20ADD988DD3}" type="slidenum">
              <a:rPr lang="en-US">
                <a:latin typeface="Times New Roman" charset="0"/>
              </a:rPr>
              <a:pPr/>
              <a:t>65</a:t>
            </a:fld>
            <a:endParaRPr lang="en-US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2139AB-9DCC-514A-9A1C-0B7B8E0FC6E8}" type="slidenum">
              <a:rPr lang="en-US">
                <a:latin typeface="Times New Roman" charset="0"/>
              </a:rPr>
              <a:pPr/>
              <a:t>69</a:t>
            </a:fld>
            <a:endParaRPr lang="en-US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6F8667-5AB7-214A-A62E-40BDB28B69CC}" type="slidenum">
              <a:rPr lang="en-US">
                <a:latin typeface="Times New Roman" charset="0"/>
              </a:rPr>
              <a:pPr/>
              <a:t>70</a:t>
            </a:fld>
            <a:endParaRPr lang="en-US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ED46E6-30C4-AA40-97A2-3D86E9B98FFD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F585BD-16D6-3B4A-946F-3B353EB50C40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72EC8F-1A10-EB41-B022-B1F09A33F1DB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C298F6-047B-EB46-B33E-76830D009BDC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C2FC8D-6A1C-BA46-8CEE-1045125A7161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64E44-4630-3B47-8674-E6FAB06AB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4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068CB-19C0-0246-BB9F-127803D2F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D6E7D-9EAE-B043-BFCF-FB4372500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F6E85-50A4-BA45-A2A0-D930A41D3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0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557338"/>
            <a:ext cx="8496300" cy="46799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435CB-7534-AE4B-8AE5-8D035D0F2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F8A77-D831-3241-95A4-1EA2BF9ED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4221-DB3C-2E41-AB42-7A961F199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E5E6D-1F3E-9447-AD28-1CDD803C6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1523E-DBB4-B64F-815F-ADEAC79D7D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28A93-507D-1946-9383-FEBAD08AD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9534A-8BD9-8F4C-A30C-F6C710C85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429EA-4085-054C-96BB-2C0B401B5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B1011-05E2-DD42-A553-471440310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37DD52-27E1-E340-AC68-7BD87B026D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179388" y="1341438"/>
            <a:ext cx="8785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58AE66-1B95-F144-A35F-560093112D0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5: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CPU Scheduling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endParaRPr lang="en-US" sz="3600" dirty="0" smtClean="0">
              <a:solidFill>
                <a:schemeClr val="tx1"/>
              </a:solidFill>
              <a:latin typeface="Tahoma Small Cap" charset="0"/>
              <a:cs typeface="+mj-cs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Tahoma Small Cap" charset="0"/>
              </a:rPr>
              <a:t>Bilkent University </a:t>
            </a:r>
            <a:br>
              <a:rPr lang="en-US" sz="2000">
                <a:latin typeface="Tahoma Small Cap" charset="0"/>
              </a:rPr>
            </a:br>
            <a:r>
              <a:rPr lang="en-US" sz="2000">
                <a:latin typeface="Tahoma Small Cap" charset="0"/>
              </a:rPr>
              <a:t>Department of Computer Engineering</a:t>
            </a:r>
          </a:p>
          <a:p>
            <a:pPr algn="ctr" eaLnBrk="1" hangingPunct="1"/>
            <a:r>
              <a:rPr lang="en-US" sz="2000"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1619672" y="4941168"/>
            <a:ext cx="6080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/>
              <a:t>Last Update:  </a:t>
            </a:r>
            <a:r>
              <a:rPr lang="en-US" b="1" dirty="0" smtClean="0"/>
              <a:t>Oct 16, 2018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18BC37-744C-7442-BC57-747967192D69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First-Come, First-Served (FCFS) Scheduling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57238" y="1557338"/>
            <a:ext cx="7566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</a:pPr>
            <a:r>
              <a:rPr lang="en-US" dirty="0"/>
              <a:t>		</a:t>
            </a:r>
            <a:r>
              <a:rPr lang="en-US" sz="2000" u="sng" dirty="0"/>
              <a:t>Process</a:t>
            </a:r>
            <a:r>
              <a:rPr lang="en-US" sz="2000" dirty="0"/>
              <a:t>	</a:t>
            </a:r>
            <a:r>
              <a:rPr lang="en-US" sz="2000" u="sng" dirty="0"/>
              <a:t>Burst Time (</a:t>
            </a:r>
            <a:r>
              <a:rPr lang="en-US" sz="2000" u="sng" dirty="0" err="1"/>
              <a:t>ms</a:t>
            </a:r>
            <a:r>
              <a:rPr lang="en-US" sz="2000" u="sng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</a:pPr>
            <a:r>
              <a:rPr lang="en-US" sz="2000" dirty="0"/>
              <a:t>		 </a:t>
            </a:r>
            <a:r>
              <a:rPr lang="en-US" sz="2000" i="1" dirty="0"/>
              <a:t>P</a:t>
            </a:r>
            <a:r>
              <a:rPr lang="en-US" sz="2000" i="1" baseline="-25000" dirty="0"/>
              <a:t>1</a:t>
            </a:r>
            <a:r>
              <a:rPr lang="en-US" sz="2000" dirty="0"/>
              <a:t>	24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</a:pPr>
            <a:r>
              <a:rPr lang="en-US" sz="2000" dirty="0"/>
              <a:t>		 </a:t>
            </a:r>
            <a:r>
              <a:rPr lang="en-US" sz="2000" i="1" dirty="0"/>
              <a:t>P</a:t>
            </a:r>
            <a:r>
              <a:rPr lang="en-US" sz="2000" i="1" baseline="-25000" dirty="0"/>
              <a:t>2</a:t>
            </a:r>
            <a:r>
              <a:rPr lang="en-US" sz="2000" dirty="0"/>
              <a:t> 	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</a:pPr>
            <a:r>
              <a:rPr lang="en-US" sz="2000" dirty="0"/>
              <a:t>		 </a:t>
            </a:r>
            <a:r>
              <a:rPr lang="en-US" sz="2000" i="1" dirty="0"/>
              <a:t>P</a:t>
            </a:r>
            <a:r>
              <a:rPr lang="en-US" sz="2000" i="1" baseline="-25000" dirty="0"/>
              <a:t>3	 </a:t>
            </a:r>
            <a:r>
              <a:rPr lang="en-US" sz="2000" dirty="0"/>
              <a:t>3</a:t>
            </a:r>
            <a:endParaRPr lang="en-US" sz="2000" i="1" baseline="-25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032125" algn="ctr"/>
                <a:tab pos="4635500" algn="ctr"/>
              </a:tabLst>
            </a:pPr>
            <a:r>
              <a:rPr lang="en-US" sz="2000" dirty="0"/>
              <a:t>Suppose that the processes arrive in the order: </a:t>
            </a:r>
            <a:r>
              <a:rPr lang="en-US" sz="2000" i="1" dirty="0"/>
              <a:t>P</a:t>
            </a:r>
            <a:r>
              <a:rPr lang="en-US" sz="2000" i="1" baseline="-25000" dirty="0"/>
              <a:t>1</a:t>
            </a:r>
            <a:r>
              <a:rPr lang="en-US" sz="2000" dirty="0"/>
              <a:t> , </a:t>
            </a:r>
            <a:r>
              <a:rPr lang="en-US" sz="2000" i="1" dirty="0"/>
              <a:t>P</a:t>
            </a:r>
            <a:r>
              <a:rPr lang="en-US" sz="2000" i="1" baseline="-25000" dirty="0"/>
              <a:t>2</a:t>
            </a:r>
            <a:r>
              <a:rPr lang="en-US" sz="2000" dirty="0"/>
              <a:t> , </a:t>
            </a:r>
            <a:r>
              <a:rPr lang="en-US" sz="2000" i="1" dirty="0"/>
              <a:t>P</a:t>
            </a:r>
            <a:r>
              <a:rPr lang="en-US" sz="2000" i="1" baseline="-25000" dirty="0"/>
              <a:t>3  </a:t>
            </a:r>
            <a:br>
              <a:rPr lang="en-US" sz="2000" i="1" baseline="-25000" dirty="0"/>
            </a:br>
            <a:r>
              <a:rPr lang="en-US" sz="2000" dirty="0"/>
              <a:t>The Gantt Chart for the schedule is:</a:t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3032125" algn="ctr"/>
                <a:tab pos="4635500" algn="ctr"/>
              </a:tabLst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032125" algn="ctr"/>
                <a:tab pos="4635500" algn="ctr"/>
              </a:tabLst>
            </a:pPr>
            <a:r>
              <a:rPr lang="en-US" sz="2000" dirty="0"/>
              <a:t>Waiting time for </a:t>
            </a:r>
            <a:r>
              <a:rPr lang="en-US" sz="2000" i="1" dirty="0"/>
              <a:t>P</a:t>
            </a:r>
            <a:r>
              <a:rPr lang="en-US" sz="2000" i="1" baseline="-25000" dirty="0"/>
              <a:t>1</a:t>
            </a:r>
            <a:r>
              <a:rPr lang="en-US" sz="2000" dirty="0"/>
              <a:t>  = 0; </a:t>
            </a:r>
            <a:r>
              <a:rPr lang="en-US" sz="2000" i="1" dirty="0"/>
              <a:t>P</a:t>
            </a:r>
            <a:r>
              <a:rPr lang="en-US" sz="2000" i="1" baseline="-25000" dirty="0"/>
              <a:t>2</a:t>
            </a:r>
            <a:r>
              <a:rPr lang="en-US" sz="2000" dirty="0"/>
              <a:t>  = 24; </a:t>
            </a:r>
            <a:r>
              <a:rPr lang="en-US" sz="2000" i="1" dirty="0"/>
              <a:t>P</a:t>
            </a:r>
            <a:r>
              <a:rPr lang="en-US" sz="2000" i="1" baseline="-25000" dirty="0"/>
              <a:t>3 </a:t>
            </a:r>
            <a:r>
              <a:rPr lang="en-US" sz="2000" dirty="0"/>
              <a:t>= 27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032125" algn="ctr"/>
                <a:tab pos="4635500" algn="ctr"/>
              </a:tabLst>
            </a:pPr>
            <a:r>
              <a:rPr lang="en-US" sz="2000" dirty="0"/>
              <a:t>Average waiting time:  (0 + 24 + 27)/3 = 17 </a:t>
            </a:r>
            <a:r>
              <a:rPr lang="en-US" sz="2000" dirty="0" err="1"/>
              <a:t>ms</a:t>
            </a:r>
            <a:endParaRPr lang="en-US" sz="2000" dirty="0"/>
          </a:p>
        </p:txBody>
      </p:sp>
      <p:grpSp>
        <p:nvGrpSpPr>
          <p:cNvPr id="11269" name="Group 18"/>
          <p:cNvGrpSpPr>
            <a:grpSpLocks/>
          </p:cNvGrpSpPr>
          <p:nvPr/>
        </p:nvGrpSpPr>
        <p:grpSpPr bwMode="auto">
          <a:xfrm>
            <a:off x="1684338" y="3744913"/>
            <a:ext cx="5556250" cy="1128712"/>
            <a:chOff x="856" y="2688"/>
            <a:chExt cx="3500" cy="711"/>
          </a:xfrm>
        </p:grpSpPr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charset="0"/>
              </a:endParaRPr>
            </a:p>
          </p:txBody>
        </p:sp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1776" y="2736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3264" y="2736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11273" name="Text Box 7"/>
            <p:cNvSpPr txBox="1">
              <a:spLocks noChangeArrowheads="1"/>
            </p:cNvSpPr>
            <p:nvPr/>
          </p:nvSpPr>
          <p:spPr bwMode="auto">
            <a:xfrm>
              <a:off x="3840" y="2736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Line 9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13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Text Box 14"/>
            <p:cNvSpPr txBox="1">
              <a:spLocks noChangeArrowheads="1"/>
            </p:cNvSpPr>
            <p:nvPr/>
          </p:nvSpPr>
          <p:spPr bwMode="auto">
            <a:xfrm>
              <a:off x="2928" y="316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24</a:t>
              </a:r>
            </a:p>
          </p:txBody>
        </p:sp>
        <p:sp>
          <p:nvSpPr>
            <p:cNvPr id="11281" name="Text Box 15"/>
            <p:cNvSpPr txBox="1">
              <a:spLocks noChangeArrowheads="1"/>
            </p:cNvSpPr>
            <p:nvPr/>
          </p:nvSpPr>
          <p:spPr bwMode="auto">
            <a:xfrm>
              <a:off x="3504" y="316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27</a:t>
              </a:r>
            </a:p>
          </p:txBody>
        </p:sp>
        <p:sp>
          <p:nvSpPr>
            <p:cNvPr id="11282" name="Text Box 16"/>
            <p:cNvSpPr txBox="1">
              <a:spLocks noChangeArrowheads="1"/>
            </p:cNvSpPr>
            <p:nvPr/>
          </p:nvSpPr>
          <p:spPr bwMode="auto">
            <a:xfrm>
              <a:off x="4080" y="316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  <p:sp>
          <p:nvSpPr>
            <p:cNvPr id="11283" name="Text Box 17"/>
            <p:cNvSpPr txBox="1">
              <a:spLocks noChangeArrowheads="1"/>
            </p:cNvSpPr>
            <p:nvPr/>
          </p:nvSpPr>
          <p:spPr bwMode="auto">
            <a:xfrm>
              <a:off x="856" y="31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1E7F57-A216-5242-83FD-C5E147CBF3E1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69429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FCFS Scheduling (Cont)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90550" y="1706563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tabLst>
                <a:tab pos="3651250" algn="ctr"/>
              </a:tabLst>
            </a:pPr>
            <a:r>
              <a:rPr lang="en-US" sz="2000"/>
              <a:t>Suppose that the processes arrive in the order</a:t>
            </a:r>
          </a:p>
          <a:p>
            <a:pPr marL="342900" indent="-342900">
              <a:spcBef>
                <a:spcPct val="20000"/>
              </a:spcBef>
              <a:tabLst>
                <a:tab pos="3651250" algn="ctr"/>
              </a:tabLst>
            </a:pPr>
            <a:r>
              <a:rPr lang="en-US" sz="2000"/>
              <a:t>		 </a:t>
            </a:r>
            <a:r>
              <a:rPr lang="en-US" sz="2000" i="1"/>
              <a:t>P</a:t>
            </a:r>
            <a:r>
              <a:rPr lang="en-US" sz="2000" i="1" baseline="-25000"/>
              <a:t>2</a:t>
            </a:r>
            <a:r>
              <a:rPr lang="en-US" sz="2000"/>
              <a:t> , </a:t>
            </a:r>
            <a:r>
              <a:rPr lang="en-US" sz="2000" i="1"/>
              <a:t>P</a:t>
            </a:r>
            <a:r>
              <a:rPr lang="en-US" sz="2000" i="1" baseline="-25000"/>
              <a:t>3</a:t>
            </a:r>
            <a:r>
              <a:rPr lang="en-US" sz="2000"/>
              <a:t> , </a:t>
            </a:r>
            <a:r>
              <a:rPr lang="en-US" sz="2000" i="1"/>
              <a:t>P</a:t>
            </a:r>
            <a:r>
              <a:rPr lang="en-US" sz="2000" i="1" baseline="-25000"/>
              <a:t>1</a:t>
            </a:r>
            <a:r>
              <a:rPr lang="en-US" sz="200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651250" algn="ctr"/>
              </a:tabLst>
            </a:pPr>
            <a:r>
              <a:rPr lang="en-US" sz="2000"/>
              <a:t>The Gantt chart for the schedule is:</a:t>
            </a:r>
            <a:br>
              <a:rPr lang="en-US" sz="2000"/>
            </a:b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65125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65125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65125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651250" algn="ctr"/>
              </a:tabLst>
            </a:pPr>
            <a:r>
              <a:rPr lang="en-US" sz="2000"/>
              <a:t>Waiting time for </a:t>
            </a:r>
            <a:r>
              <a:rPr lang="en-US" sz="2000" i="1"/>
              <a:t>P</a:t>
            </a:r>
            <a:r>
              <a:rPr lang="en-US" sz="2000" i="1" baseline="-25000"/>
              <a:t>1 </a:t>
            </a:r>
            <a:r>
              <a:rPr lang="en-US" sz="2000" i="1"/>
              <a:t>=</a:t>
            </a:r>
            <a:r>
              <a:rPr lang="en-US" sz="2000"/>
              <a:t> 6</a:t>
            </a:r>
            <a:r>
              <a:rPr lang="en-US" sz="2000" i="1"/>
              <a:t>;</a:t>
            </a:r>
            <a:r>
              <a:rPr lang="en-US" sz="2000" i="1" baseline="-25000"/>
              <a:t> </a:t>
            </a:r>
            <a:r>
              <a:rPr lang="en-US" sz="2000" i="1"/>
              <a:t>P</a:t>
            </a:r>
            <a:r>
              <a:rPr lang="en-US" sz="2000" i="1" baseline="-25000"/>
              <a:t>2</a:t>
            </a:r>
            <a:r>
              <a:rPr lang="en-US" sz="2000"/>
              <a:t> = 0</a:t>
            </a:r>
            <a:r>
              <a:rPr lang="en-US" sz="2000" i="1" baseline="-25000"/>
              <a:t>; </a:t>
            </a:r>
            <a:r>
              <a:rPr lang="en-US" sz="2000" i="1"/>
              <a:t>P</a:t>
            </a:r>
            <a:r>
              <a:rPr lang="en-US" sz="2000" i="1" baseline="-25000"/>
              <a:t>3 </a:t>
            </a:r>
            <a:r>
              <a:rPr lang="en-US" sz="2000" i="1"/>
              <a:t>= </a:t>
            </a:r>
            <a:r>
              <a:rPr lang="en-US" sz="2000"/>
              <a:t>3</a:t>
            </a:r>
            <a:endParaRPr lang="en-US" sz="2000" i="1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651250" algn="ctr"/>
              </a:tabLst>
            </a:pPr>
            <a:r>
              <a:rPr lang="en-US" sz="2000"/>
              <a:t>Average waiting time:   (6 + 0 + 3)/3 = 3 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651250" algn="ctr"/>
              </a:tabLst>
            </a:pPr>
            <a:r>
              <a:rPr lang="en-US" sz="2000"/>
              <a:t>Much better than previous case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3651250" algn="ctr"/>
              </a:tabLst>
            </a:pPr>
            <a:r>
              <a:rPr lang="en-US" sz="2000" i="1"/>
              <a:t>Convoy effect</a:t>
            </a:r>
            <a:r>
              <a:rPr lang="en-US" sz="2000"/>
              <a:t>: short process behind long process</a:t>
            </a:r>
          </a:p>
        </p:txBody>
      </p:sp>
      <p:grpSp>
        <p:nvGrpSpPr>
          <p:cNvPr id="12293" name="Group 20"/>
          <p:cNvGrpSpPr>
            <a:grpSpLocks/>
          </p:cNvGrpSpPr>
          <p:nvPr/>
        </p:nvGrpSpPr>
        <p:grpSpPr bwMode="auto">
          <a:xfrm>
            <a:off x="1673225" y="3078163"/>
            <a:ext cx="5575300" cy="1128712"/>
            <a:chOff x="852" y="1650"/>
            <a:chExt cx="3512" cy="711"/>
          </a:xfrm>
        </p:grpSpPr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 flipH="1">
              <a:off x="948" y="1650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 flipH="1">
              <a:off x="3179" y="1698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 flipH="1">
              <a:off x="1691" y="1698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 flipH="1">
              <a:off x="1115" y="1698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H="1">
              <a:off x="4260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H="1">
              <a:off x="9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H="1">
              <a:off x="2148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H="1">
              <a:off x="1572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H="1">
              <a:off x="21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H="1">
              <a:off x="1572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flipH="1">
              <a:off x="2056" y="213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6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flipH="1">
              <a:off x="1480" y="213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flipH="1">
              <a:off x="4088" y="213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flipH="1">
              <a:off x="852" y="213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9557D2-BAAE-764C-9D5C-DFD6ADA7074D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Shortest-Job-First (SJF) Scheduling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46088" y="163512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Associate with each process the </a:t>
            </a:r>
            <a:r>
              <a:rPr lang="en-US" sz="2000" u="sng" dirty="0"/>
              <a:t>length of its next CPU burst</a:t>
            </a:r>
            <a:r>
              <a:rPr lang="en-US" sz="2000" dirty="0"/>
              <a:t>.  Use these lengths to schedule the process with the shortest </a:t>
            </a:r>
            <a:r>
              <a:rPr lang="en-US" sz="2000" dirty="0" smtClean="0"/>
              <a:t>time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SJF is optimal – gives </a:t>
            </a:r>
            <a:r>
              <a:rPr lang="en-US" sz="2000" u="sng" dirty="0"/>
              <a:t>minimum average waiting time</a:t>
            </a:r>
            <a:r>
              <a:rPr lang="en-US" sz="2000" dirty="0"/>
              <a:t> for a given set of processes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/>
              <a:t>The difficulty is knowing the length of the next CPU request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5CB82F-EB46-5848-AE1D-FAC8366AD457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70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 of SJF</a:t>
            </a:r>
          </a:p>
        </p:txBody>
      </p:sp>
      <p:sp>
        <p:nvSpPr>
          <p:cNvPr id="14340" name="Rectangle 36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</a:t>
            </a:r>
            <a:r>
              <a:rPr lang="en-US" sz="2000" u="sng"/>
              <a:t>Process	Arrival Time</a:t>
            </a:r>
            <a:r>
              <a:rPr lang="en-US" sz="2000"/>
              <a:t>	</a:t>
            </a:r>
            <a:r>
              <a:rPr lang="en-US" sz="2000" u="sng"/>
              <a:t>Burst Time</a:t>
            </a:r>
            <a:endParaRPr lang="en-US" sz="2000"/>
          </a:p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 </a:t>
            </a:r>
            <a:r>
              <a:rPr lang="en-US" sz="2000" i="1"/>
              <a:t>P</a:t>
            </a:r>
            <a:r>
              <a:rPr lang="en-US" sz="2000" i="1" baseline="-25000"/>
              <a:t>1</a:t>
            </a:r>
            <a:r>
              <a:rPr lang="en-US" sz="2000"/>
              <a:t>	0.0	6</a:t>
            </a:r>
          </a:p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 </a:t>
            </a:r>
            <a:r>
              <a:rPr lang="en-US" sz="2000" i="1"/>
              <a:t>P</a:t>
            </a:r>
            <a:r>
              <a:rPr lang="en-US" sz="2000" i="1" baseline="-25000"/>
              <a:t>2 	</a:t>
            </a:r>
            <a:r>
              <a:rPr lang="en-US" sz="2000"/>
              <a:t>0.0	8</a:t>
            </a:r>
          </a:p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 </a:t>
            </a:r>
            <a:r>
              <a:rPr lang="en-US" sz="2000" i="1"/>
              <a:t>P</a:t>
            </a:r>
            <a:r>
              <a:rPr lang="en-US" sz="2000" i="1" baseline="-25000"/>
              <a:t>3</a:t>
            </a:r>
            <a:r>
              <a:rPr lang="en-US" sz="2000"/>
              <a:t>	0.0	7</a:t>
            </a:r>
          </a:p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 </a:t>
            </a:r>
            <a:r>
              <a:rPr lang="en-US" sz="2000" i="1"/>
              <a:t>P</a:t>
            </a:r>
            <a:r>
              <a:rPr lang="en-US" sz="2000" i="1" baseline="-25000"/>
              <a:t>4</a:t>
            </a:r>
            <a:r>
              <a:rPr lang="en-US" sz="2000"/>
              <a:t>	0.0	3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SJF scheduling chart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Average waiting time = (3 + 16 + 9 + 0) / 4 = 7 ms</a:t>
            </a:r>
            <a:endParaRPr lang="en-US" sz="2000" i="1" baseline="-25000"/>
          </a:p>
        </p:txBody>
      </p:sp>
      <p:grpSp>
        <p:nvGrpSpPr>
          <p:cNvPr id="14341" name="Group 74"/>
          <p:cNvGrpSpPr>
            <a:grpSpLocks/>
          </p:cNvGrpSpPr>
          <p:nvPr/>
        </p:nvGrpSpPr>
        <p:grpSpPr bwMode="auto">
          <a:xfrm>
            <a:off x="1165225" y="4129088"/>
            <a:ext cx="5927725" cy="1162050"/>
            <a:chOff x="864" y="2352"/>
            <a:chExt cx="3734" cy="732"/>
          </a:xfrm>
        </p:grpSpPr>
        <p:sp>
          <p:nvSpPr>
            <p:cNvPr id="14342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Verdana" charset="0"/>
              </a:endParaRPr>
            </a:p>
          </p:txBody>
        </p:sp>
        <p:sp>
          <p:nvSpPr>
            <p:cNvPr id="14343" name="Text Box 38"/>
            <p:cNvSpPr txBox="1">
              <a:spLocks noChangeArrowheads="1"/>
            </p:cNvSpPr>
            <p:nvPr/>
          </p:nvSpPr>
          <p:spPr bwMode="auto">
            <a:xfrm flipH="1">
              <a:off x="1008" y="2412"/>
              <a:ext cx="2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4</a:t>
              </a:r>
              <a:endParaRPr lang="en-US">
                <a:latin typeface="Helvetica" charset="0"/>
              </a:endParaRPr>
            </a:p>
          </p:txBody>
        </p:sp>
        <p:sp>
          <p:nvSpPr>
            <p:cNvPr id="14344" name="Text Box 39"/>
            <p:cNvSpPr txBox="1">
              <a:spLocks noChangeArrowheads="1"/>
            </p:cNvSpPr>
            <p:nvPr/>
          </p:nvSpPr>
          <p:spPr bwMode="auto">
            <a:xfrm flipH="1">
              <a:off x="2976" y="2400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3</a:t>
              </a:r>
              <a:endParaRPr lang="en-US">
                <a:latin typeface="Helvetica" charset="0"/>
              </a:endParaRPr>
            </a:p>
          </p:txBody>
        </p:sp>
        <p:sp>
          <p:nvSpPr>
            <p:cNvPr id="14345" name="Text Box 40"/>
            <p:cNvSpPr txBox="1">
              <a:spLocks noChangeArrowheads="1"/>
            </p:cNvSpPr>
            <p:nvPr/>
          </p:nvSpPr>
          <p:spPr bwMode="auto">
            <a:xfrm flipH="1">
              <a:off x="1968" y="2448"/>
              <a:ext cx="2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1</a:t>
              </a:r>
              <a:endParaRPr lang="en-US">
                <a:latin typeface="Helvetica" charset="0"/>
              </a:endParaRPr>
            </a:p>
          </p:txBody>
        </p:sp>
        <p:sp>
          <p:nvSpPr>
            <p:cNvPr id="14346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Text Box 48"/>
            <p:cNvSpPr txBox="1">
              <a:spLocks noChangeArrowheads="1"/>
            </p:cNvSpPr>
            <p:nvPr/>
          </p:nvSpPr>
          <p:spPr bwMode="auto">
            <a:xfrm flipH="1">
              <a:off x="1536" y="283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14350" name="Text Box 49"/>
            <p:cNvSpPr txBox="1">
              <a:spLocks noChangeArrowheads="1"/>
            </p:cNvSpPr>
            <p:nvPr/>
          </p:nvSpPr>
          <p:spPr bwMode="auto">
            <a:xfrm flipH="1">
              <a:off x="3312" y="284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16</a:t>
              </a:r>
            </a:p>
          </p:txBody>
        </p:sp>
        <p:sp>
          <p:nvSpPr>
            <p:cNvPr id="14351" name="Text Box 50"/>
            <p:cNvSpPr txBox="1">
              <a:spLocks noChangeArrowheads="1"/>
            </p:cNvSpPr>
            <p:nvPr/>
          </p:nvSpPr>
          <p:spPr bwMode="auto">
            <a:xfrm flipH="1">
              <a:off x="864" y="28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14352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54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Text Box 64"/>
            <p:cNvSpPr txBox="1">
              <a:spLocks noChangeArrowheads="1"/>
            </p:cNvSpPr>
            <p:nvPr/>
          </p:nvSpPr>
          <p:spPr bwMode="auto">
            <a:xfrm flipH="1">
              <a:off x="2592" y="283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9</a:t>
              </a:r>
            </a:p>
          </p:txBody>
        </p:sp>
        <p:sp>
          <p:nvSpPr>
            <p:cNvPr id="14357" name="Line 69"/>
            <p:cNvSpPr>
              <a:spLocks noChangeShapeType="1"/>
            </p:cNvSpPr>
            <p:nvPr/>
          </p:nvSpPr>
          <p:spPr bwMode="auto">
            <a:xfrm flipH="1"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Text Box 70"/>
            <p:cNvSpPr txBox="1">
              <a:spLocks noChangeArrowheads="1"/>
            </p:cNvSpPr>
            <p:nvPr/>
          </p:nvSpPr>
          <p:spPr bwMode="auto">
            <a:xfrm flipH="1">
              <a:off x="3744" y="2400"/>
              <a:ext cx="2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P</a:t>
              </a:r>
              <a:r>
                <a:rPr lang="en-US" baseline="-25000">
                  <a:latin typeface="Helvetica" charset="0"/>
                </a:rPr>
                <a:t>2</a:t>
              </a:r>
              <a:endParaRPr lang="en-US">
                <a:latin typeface="Helvetica" charset="0"/>
              </a:endParaRPr>
            </a:p>
          </p:txBody>
        </p:sp>
        <p:sp>
          <p:nvSpPr>
            <p:cNvPr id="14359" name="Text Box 73"/>
            <p:cNvSpPr txBox="1">
              <a:spLocks noChangeArrowheads="1"/>
            </p:cNvSpPr>
            <p:nvPr/>
          </p:nvSpPr>
          <p:spPr bwMode="auto">
            <a:xfrm flipH="1">
              <a:off x="4320" y="284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24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D9E967-BBD7-484A-90A8-73A4626FF46F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Determining Length of Next CPU Burst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68313" y="15621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Can only </a:t>
            </a:r>
            <a:r>
              <a:rPr lang="en-US" sz="2000" dirty="0">
                <a:solidFill>
                  <a:srgbClr val="FF3300"/>
                </a:solidFill>
              </a:rPr>
              <a:t>estimate</a:t>
            </a:r>
            <a:r>
              <a:rPr lang="en-US" sz="2000" dirty="0"/>
              <a:t> the length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Can be done by using the length of previous CPU </a:t>
            </a:r>
            <a:r>
              <a:rPr lang="en-US" sz="2000" dirty="0" smtClean="0"/>
              <a:t>bursts</a:t>
            </a:r>
            <a:endParaRPr lang="en-US" sz="2000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using </a:t>
            </a:r>
            <a:r>
              <a:rPr lang="en-US" sz="2000" dirty="0">
                <a:solidFill>
                  <a:srgbClr val="FF3300"/>
                </a:solidFill>
              </a:rPr>
              <a:t>exponential </a:t>
            </a:r>
            <a:r>
              <a:rPr lang="en-US" sz="2000" dirty="0" smtClean="0">
                <a:solidFill>
                  <a:srgbClr val="FF3300"/>
                </a:solidFill>
              </a:rPr>
              <a:t>averaging </a:t>
            </a:r>
            <a:r>
              <a:rPr lang="en-US" sz="2000" dirty="0" smtClean="0"/>
              <a:t>of previous burst lengths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</a:pPr>
            <a:endParaRPr lang="en-US" sz="2000" b="1" dirty="0"/>
          </a:p>
          <a:p>
            <a:pPr marL="742950" lvl="1" indent="-285750">
              <a:spcBef>
                <a:spcPct val="200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53448E-E195-4A4F-BB9A-5767FF68E723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70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Prediction of the Length of the Next CPU Burst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738313"/>
            <a:ext cx="5837237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5CBCC4-85FD-E547-B703-96451F07C3F7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Estimating the Length of next CPU Burst: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Exponential Averaging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Let 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</a:t>
            </a:r>
            <a:r>
              <a:rPr lang="en-US" baseline="-25000" dirty="0" smtClean="0">
                <a:solidFill>
                  <a:srgbClr val="FF3300"/>
                </a:solidFill>
                <a:sym typeface="Symbol" charset="0"/>
              </a:rPr>
              <a:t>n</a:t>
            </a:r>
            <a:r>
              <a:rPr lang="en-US" dirty="0" smtClean="0">
                <a:solidFill>
                  <a:srgbClr val="FF3300"/>
                </a:solidFill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denote the </a:t>
            </a:r>
            <a:r>
              <a:rPr lang="en-US" dirty="0" smtClean="0">
                <a:sym typeface="Symbol" charset="0"/>
              </a:rPr>
              <a:t>estimate for </a:t>
            </a:r>
            <a:r>
              <a:rPr lang="en-US" dirty="0">
                <a:solidFill>
                  <a:srgbClr val="FF3300"/>
                </a:solidFill>
              </a:rPr>
              <a:t>n</a:t>
            </a:r>
            <a:r>
              <a:rPr lang="en-US" baseline="30000" dirty="0">
                <a:solidFill>
                  <a:srgbClr val="FF3300"/>
                </a:solidFill>
              </a:rPr>
              <a:t>th </a:t>
            </a:r>
            <a:r>
              <a:rPr lang="en-US" dirty="0" smtClean="0">
                <a:sym typeface="Symbol" charset="0"/>
              </a:rPr>
              <a:t>CPU burst.</a:t>
            </a:r>
          </a:p>
          <a:p>
            <a:pPr lvl="1" eaLnBrk="1" hangingPunct="1">
              <a:defRPr/>
            </a:pPr>
            <a:r>
              <a:rPr lang="en-US" sz="1800" dirty="0" smtClean="0">
                <a:sym typeface="Symbol" charset="0"/>
              </a:rPr>
              <a:t>This is estimate; actual may be different. </a:t>
            </a:r>
          </a:p>
          <a:p>
            <a:pPr eaLnBrk="1" hangingPunct="1">
              <a:defRPr/>
            </a:pPr>
            <a:r>
              <a:rPr lang="en-US" dirty="0"/>
              <a:t>Let </a:t>
            </a:r>
            <a:r>
              <a:rPr lang="en-US" dirty="0" err="1">
                <a:solidFill>
                  <a:srgbClr val="FF3300"/>
                </a:solidFill>
              </a:rPr>
              <a:t>t</a:t>
            </a:r>
            <a:r>
              <a:rPr lang="en-US" baseline="-25000" dirty="0" err="1">
                <a:solidFill>
                  <a:srgbClr val="FF3300"/>
                </a:solidFill>
              </a:rPr>
              <a:t>n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smtClean="0"/>
              <a:t>denotes </a:t>
            </a:r>
            <a:r>
              <a:rPr lang="en-US" dirty="0"/>
              <a:t>the length of the </a:t>
            </a:r>
            <a:r>
              <a:rPr lang="en-US" dirty="0">
                <a:solidFill>
                  <a:srgbClr val="FF3300"/>
                </a:solidFill>
              </a:rPr>
              <a:t>n</a:t>
            </a:r>
            <a:r>
              <a:rPr lang="en-US" baseline="30000" dirty="0">
                <a:solidFill>
                  <a:srgbClr val="FF3300"/>
                </a:solidFill>
              </a:rPr>
              <a:t>th</a:t>
            </a:r>
            <a:r>
              <a:rPr lang="en-US" dirty="0"/>
              <a:t> CPU burst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sz="1800" dirty="0" smtClean="0"/>
              <a:t>This is the actual length (known after burst executes) </a:t>
            </a:r>
          </a:p>
          <a:p>
            <a:pPr eaLnBrk="1" hangingPunct="1">
              <a:defRPr/>
            </a:pPr>
            <a:r>
              <a:rPr lang="en-US" dirty="0" smtClean="0">
                <a:sym typeface="Symbol" charset="0"/>
              </a:rPr>
              <a:t>Let</a:t>
            </a:r>
            <a:r>
              <a:rPr lang="en-US" dirty="0" smtClean="0">
                <a:solidFill>
                  <a:srgbClr val="FF3300"/>
                </a:solidFill>
                <a:sym typeface="Symbol" charset="0"/>
              </a:rPr>
              <a:t> </a:t>
            </a:r>
            <a:r>
              <a:rPr lang="en-US" baseline="-25000" dirty="0">
                <a:solidFill>
                  <a:srgbClr val="FF3300"/>
                </a:solidFill>
                <a:sym typeface="Symbol" charset="0"/>
              </a:rPr>
              <a:t>n+1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denote the 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estimated value </a:t>
            </a:r>
            <a:r>
              <a:rPr lang="en-US" dirty="0">
                <a:sym typeface="Symbol" charset="0"/>
              </a:rPr>
              <a:t>for the next CPU </a:t>
            </a:r>
            <a:r>
              <a:rPr lang="en-US" dirty="0" err="1" smtClean="0">
                <a:sym typeface="Symbol" charset="0"/>
              </a:rPr>
              <a:t>brst</a:t>
            </a:r>
            <a:endParaRPr lang="en-US" dirty="0">
              <a:sym typeface="Symbol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Assume the first CPU burst is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Burst0</a:t>
            </a:r>
            <a:r>
              <a:rPr lang="en-US" dirty="0" smtClean="0">
                <a:cs typeface="+mn-cs"/>
              </a:rPr>
              <a:t> and its length is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t</a:t>
            </a:r>
            <a:r>
              <a:rPr lang="en-US" baseline="-25000" dirty="0" smtClean="0">
                <a:solidFill>
                  <a:srgbClr val="FF3300"/>
                </a:solidFill>
                <a:cs typeface="+mn-cs"/>
              </a:rPr>
              <a:t>0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cs typeface="+mn-cs"/>
              <a:sym typeface="Symbo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  <a:sym typeface="Symbol" charset="0"/>
              </a:rPr>
              <a:t>Define  to be: </a:t>
            </a:r>
            <a:br>
              <a:rPr lang="en-US" dirty="0" smtClean="0">
                <a:cs typeface="+mn-cs"/>
                <a:sym typeface="Symbol" charset="0"/>
              </a:rPr>
            </a:br>
            <a:r>
              <a:rPr lang="en-US" dirty="0" smtClean="0">
                <a:cs typeface="+mn-cs"/>
                <a:sym typeface="Symbol" charset="0"/>
              </a:rPr>
              <a:t>	</a:t>
            </a:r>
            <a:r>
              <a:rPr lang="en-US" b="1" dirty="0" smtClean="0">
                <a:cs typeface="+mn-cs"/>
                <a:sym typeface="Symbol" charset="0"/>
              </a:rPr>
              <a:t>0 &lt;=  &lt;= </a:t>
            </a:r>
            <a:r>
              <a:rPr lang="en-US" b="1" dirty="0">
                <a:cs typeface="+mn-cs"/>
                <a:sym typeface="Symbol" charset="0"/>
              </a:rPr>
              <a:t>1</a:t>
            </a:r>
            <a:endParaRPr lang="en-US" b="1" dirty="0" smtClean="0">
              <a:cs typeface="+mn-cs"/>
              <a:sym typeface="Symbol" charset="0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  <a:sym typeface="Symbol" charset="0"/>
              </a:rPr>
              <a:t>Define </a:t>
            </a:r>
            <a:r>
              <a:rPr lang="en-US" b="1" baseline="-25000" dirty="0" smtClean="0">
                <a:cs typeface="+mn-cs"/>
                <a:sym typeface="Symbol" charset="0"/>
              </a:rPr>
              <a:t>n+1</a:t>
            </a:r>
            <a:r>
              <a:rPr lang="en-US" b="1" dirty="0" smtClean="0">
                <a:cs typeface="+mn-cs"/>
                <a:sym typeface="Symbol" charset="0"/>
              </a:rPr>
              <a:t> as: </a:t>
            </a:r>
            <a:br>
              <a:rPr lang="en-US" b="1" dirty="0" smtClean="0">
                <a:cs typeface="+mn-cs"/>
                <a:sym typeface="Symbol" charset="0"/>
              </a:rPr>
            </a:br>
            <a:r>
              <a:rPr lang="en-US" b="1" dirty="0" smtClean="0">
                <a:cs typeface="+mn-cs"/>
                <a:sym typeface="Symbol" charset="0"/>
              </a:rPr>
              <a:t/>
            </a:r>
            <a:br>
              <a:rPr lang="en-US" b="1" dirty="0" smtClean="0">
                <a:cs typeface="+mn-cs"/>
                <a:sym typeface="Symbol" charset="0"/>
              </a:rPr>
            </a:br>
            <a:r>
              <a:rPr lang="en-US" b="1" dirty="0" smtClean="0">
                <a:cs typeface="+mn-cs"/>
                <a:sym typeface="Symbol" charset="0"/>
              </a:rPr>
              <a:t>	</a:t>
            </a:r>
            <a:r>
              <a:rPr lang="en-US" b="1" baseline="-25000" dirty="0" smtClean="0">
                <a:cs typeface="+mn-cs"/>
                <a:sym typeface="Symbol" charset="0"/>
              </a:rPr>
              <a:t>n+1</a:t>
            </a:r>
            <a:r>
              <a:rPr lang="en-US" b="1" dirty="0" smtClean="0">
                <a:cs typeface="+mn-cs"/>
                <a:sym typeface="Symbol" charset="0"/>
              </a:rPr>
              <a:t> =    </a:t>
            </a:r>
            <a:r>
              <a:rPr lang="en-US" b="1" dirty="0" err="1" smtClean="0">
                <a:cs typeface="+mn-cs"/>
                <a:sym typeface="Symbol" charset="0"/>
              </a:rPr>
              <a:t>t</a:t>
            </a:r>
            <a:r>
              <a:rPr lang="en-US" b="1" baseline="-25000" dirty="0" err="1" smtClean="0">
                <a:cs typeface="+mn-cs"/>
                <a:sym typeface="Symbol" charset="0"/>
              </a:rPr>
              <a:t>n</a:t>
            </a:r>
            <a:r>
              <a:rPr lang="en-US" b="1" baseline="-25000" dirty="0" smtClean="0">
                <a:cs typeface="+mn-cs"/>
                <a:sym typeface="Symbol" charset="0"/>
              </a:rPr>
              <a:t> </a:t>
            </a:r>
            <a:r>
              <a:rPr lang="en-US" b="1" dirty="0" smtClean="0">
                <a:cs typeface="+mn-cs"/>
                <a:sym typeface="Symbol" charset="0"/>
              </a:rPr>
              <a:t>+ (1 -  )</a:t>
            </a:r>
            <a:r>
              <a:rPr lang="en-US" b="1" baseline="30000" dirty="0" smtClean="0">
                <a:cs typeface="+mn-cs"/>
                <a:sym typeface="Symbol" charset="0"/>
              </a:rPr>
              <a:t> </a:t>
            </a:r>
            <a:r>
              <a:rPr lang="en-US" b="1" dirty="0" smtClean="0">
                <a:cs typeface="+mn-cs"/>
                <a:sym typeface="Symbol" charset="0"/>
              </a:rPr>
              <a:t></a:t>
            </a:r>
            <a:r>
              <a:rPr lang="en-US" b="1" baseline="-25000" dirty="0" smtClean="0">
                <a:cs typeface="+mn-cs"/>
                <a:sym typeface="Symbol" charset="0"/>
              </a:rPr>
              <a:t>n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611AF7-A5E7-6E44-BB84-1EEF5D12FF80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Exponential Averaging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We have CPU bursts as: Burst(0), Burst(1), Burst(2)….Burst(n), Burst(n+1</a:t>
            </a:r>
            <a:r>
              <a:rPr lang="tr-TR" dirty="0">
                <a:latin typeface="Arial" charset="0"/>
                <a:ea typeface="ＭＳ Ｐゴシック" charset="0"/>
                <a:sym typeface="Symbol" charset="0"/>
              </a:rPr>
              <a:t>)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. </a:t>
            </a:r>
            <a:r>
              <a:rPr lang="tr-TR" dirty="0" err="1">
                <a:latin typeface="Arial" charset="0"/>
                <a:ea typeface="ＭＳ Ｐゴシック" charset="0"/>
                <a:sym typeface="Symbol" charset="0"/>
              </a:rPr>
              <a:t>The</a:t>
            </a:r>
            <a:r>
              <a:rPr lang="tr-TR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actual </a:t>
            </a:r>
            <a:r>
              <a:rPr lang="tr-TR" dirty="0" err="1">
                <a:latin typeface="Arial" charset="0"/>
                <a:ea typeface="ＭＳ Ｐゴシック" charset="0"/>
                <a:sym typeface="Symbol" charset="0"/>
              </a:rPr>
              <a:t>lengths</a:t>
            </a:r>
            <a:r>
              <a:rPr lang="tr-TR" dirty="0">
                <a:latin typeface="Arial" charset="0"/>
                <a:ea typeface="ＭＳ Ｐゴシック" charset="0"/>
                <a:sym typeface="Symbol" charset="0"/>
              </a:rPr>
              <a:t> of </a:t>
            </a:r>
            <a:r>
              <a:rPr lang="tr-TR" dirty="0" err="1" smtClean="0">
                <a:latin typeface="Arial" charset="0"/>
                <a:ea typeface="ＭＳ Ｐゴシック" charset="0"/>
                <a:sym typeface="Symbol" charset="0"/>
              </a:rPr>
              <a:t>these</a:t>
            </a:r>
            <a:r>
              <a:rPr lang="tr-TR" dirty="0" smtClean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tr-TR" dirty="0" err="1" smtClean="0">
                <a:latin typeface="Arial" charset="0"/>
                <a:ea typeface="ＭＳ Ｐゴシック" charset="0"/>
                <a:sym typeface="Symbol" charset="0"/>
              </a:rPr>
              <a:t>bursts</a:t>
            </a:r>
            <a:r>
              <a:rPr lang="tr-TR" dirty="0" smtClean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tr-TR" dirty="0" err="1">
                <a:latin typeface="Arial" charset="0"/>
                <a:ea typeface="ＭＳ Ｐゴシック" charset="0"/>
                <a:sym typeface="Symbol" charset="0"/>
              </a:rPr>
              <a:t>are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denoted by:  t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, t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, t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, t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, …., </a:t>
            </a:r>
            <a:r>
              <a:rPr lang="en-US" dirty="0" err="1">
                <a:latin typeface="Arial" charset="0"/>
                <a:ea typeface="ＭＳ Ｐゴシック" charset="0"/>
                <a:sym typeface="Symbol" charset="0"/>
              </a:rPr>
              <a:t>t</a:t>
            </a:r>
            <a:r>
              <a:rPr lang="en-US" baseline="-25000" dirty="0" err="1">
                <a:latin typeface="Arial" charset="0"/>
                <a:ea typeface="ＭＳ Ｐゴシック" charset="0"/>
                <a:sym typeface="Symbol" charset="0"/>
              </a:rPr>
              <a:t>n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, t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n+1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. Let </a:t>
            </a:r>
            <a:r>
              <a:rPr lang="en-US" b="1" dirty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b="1" baseline="-25000" dirty="0">
                <a:latin typeface="Arial" charset="0"/>
                <a:ea typeface="ＭＳ Ｐゴシック" charset="0"/>
                <a:sym typeface="Symbol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be initial estimate (i.e., estimate for Burst(0)) and let it be a </a:t>
            </a:r>
            <a:r>
              <a:rPr lang="en-US" b="1" dirty="0">
                <a:latin typeface="Arial" charset="0"/>
                <a:ea typeface="ＭＳ Ｐゴシック" charset="0"/>
                <a:sym typeface="Symbol" charset="0"/>
              </a:rPr>
              <a:t>constant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value like 10 </a:t>
            </a:r>
            <a:r>
              <a:rPr lang="en-US" dirty="0" err="1">
                <a:latin typeface="Arial" charset="0"/>
                <a:ea typeface="ＭＳ Ｐゴシック" charset="0"/>
                <a:sym typeface="Symbol" charset="0"/>
              </a:rPr>
              <a:t>ms.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Then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=    t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0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+ (1 -  )</a:t>
            </a:r>
            <a:r>
              <a:rPr lang="en-US" baseline="30000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0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If we expand the formula, we get: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n+1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=    </a:t>
            </a:r>
            <a:r>
              <a:rPr lang="en-US" dirty="0" err="1">
                <a:latin typeface="Arial" charset="0"/>
                <a:ea typeface="ＭＳ Ｐゴシック" charset="0"/>
                <a:sym typeface="Symbol" charset="0"/>
              </a:rPr>
              <a:t>t</a:t>
            </a:r>
            <a:r>
              <a:rPr lang="en-US" baseline="-25000" dirty="0" err="1">
                <a:latin typeface="Arial" charset="0"/>
                <a:ea typeface="ＭＳ Ｐゴシック" charset="0"/>
                <a:sym typeface="Symbol" charset="0"/>
              </a:rPr>
              <a:t>n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+ (1 - ) t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n-1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  +   ….   +  (1 -  )</a:t>
            </a:r>
            <a:r>
              <a:rPr lang="en-US" baseline="30000" dirty="0">
                <a:latin typeface="Arial" charset="0"/>
                <a:ea typeface="ＭＳ Ｐゴシック" charset="0"/>
                <a:sym typeface="Symbol" charset="0"/>
              </a:rPr>
              <a:t>j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 </a:t>
            </a:r>
            <a:r>
              <a:rPr lang="en-US" dirty="0" err="1">
                <a:latin typeface="Arial" charset="0"/>
                <a:ea typeface="ＭＳ Ｐゴシック" charset="0"/>
                <a:sym typeface="Symbol" charset="0"/>
              </a:rPr>
              <a:t>t</a:t>
            </a:r>
            <a:r>
              <a:rPr lang="en-US" baseline="-25000" dirty="0" err="1">
                <a:latin typeface="Arial" charset="0"/>
                <a:ea typeface="ＭＳ Ｐゴシック" charset="0"/>
                <a:sym typeface="Symbol" charset="0"/>
              </a:rPr>
              <a:t>n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-j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 + …..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           +  (1 -  )</a:t>
            </a:r>
            <a:r>
              <a:rPr lang="en-US" baseline="30000" dirty="0">
                <a:latin typeface="Arial" charset="0"/>
                <a:ea typeface="ＭＳ Ｐゴシック" charset="0"/>
                <a:sym typeface="Symbol" charset="0"/>
              </a:rPr>
              <a:t>n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 t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 +   (1 -  )</a:t>
            </a:r>
            <a:r>
              <a:rPr lang="en-US" baseline="30000" dirty="0">
                <a:latin typeface="Arial" charset="0"/>
                <a:ea typeface="ＭＳ Ｐゴシック" charset="0"/>
                <a:sym typeface="Symbol" charset="0"/>
              </a:rPr>
              <a:t>n +1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0</a:t>
            </a:r>
            <a:b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</a:br>
            <a:endParaRPr lang="en-US" baseline="-25000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Since both  and (1 - ) are less than or equal to 1, each successive term has less weight than its predecessor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0B6F44-7EC7-B243-9699-8B6FC529D13A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Exponential Averaging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charset="0"/>
              </a:rPr>
              <a:t>If  =0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ym typeface="Symbol" charset="0"/>
              </a:rPr>
              <a:t></a:t>
            </a:r>
            <a:r>
              <a:rPr lang="en-US" sz="2000" baseline="-25000" dirty="0">
                <a:sym typeface="Symbol" charset="0"/>
              </a:rPr>
              <a:t>n+1</a:t>
            </a:r>
            <a:r>
              <a:rPr lang="en-US" sz="2000" dirty="0">
                <a:sym typeface="Symbol" charset="0"/>
              </a:rPr>
              <a:t> = </a:t>
            </a:r>
            <a:r>
              <a:rPr lang="en-US" sz="2000" baseline="-25000" dirty="0">
                <a:sym typeface="Symbol" charset="0"/>
              </a:rPr>
              <a:t>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ym typeface="Symbol" charset="0"/>
              </a:rPr>
              <a:t>Recent history does not count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dirty="0"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charset="0"/>
              </a:rPr>
              <a:t>If  =1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ym typeface="Symbol" charset="0"/>
              </a:rPr>
              <a:t> </a:t>
            </a:r>
            <a:r>
              <a:rPr lang="en-US" sz="2000" baseline="-25000" dirty="0">
                <a:sym typeface="Symbol" charset="0"/>
              </a:rPr>
              <a:t>n+1</a:t>
            </a:r>
            <a:r>
              <a:rPr lang="en-US" sz="2000" dirty="0">
                <a:sym typeface="Symbol" charset="0"/>
              </a:rPr>
              <a:t> =  </a:t>
            </a:r>
            <a:r>
              <a:rPr lang="en-US" sz="2000" i="1" dirty="0" err="1">
                <a:sym typeface="Symbol" charset="0"/>
              </a:rPr>
              <a:t>t</a:t>
            </a:r>
            <a:r>
              <a:rPr lang="en-US" sz="2000" baseline="-25000" dirty="0" err="1">
                <a:sym typeface="Symbol" charset="0"/>
              </a:rPr>
              <a:t>n</a:t>
            </a:r>
            <a:endParaRPr lang="en-US" sz="2000" baseline="-25000" dirty="0">
              <a:sym typeface="Symbo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ym typeface="Symbol" charset="0"/>
              </a:rPr>
              <a:t>Only the actual last CPU burst counts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dirty="0"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charset="0"/>
              </a:rPr>
              <a:t>Usually we have  between 0 and 1, for example 0.5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sym typeface="Symbo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sz="2400" baseline="-25000" dirty="0" smtClean="0">
                <a:latin typeface="Arial" charset="0"/>
                <a:ea typeface="ＭＳ Ｐゴシック" charset="0"/>
                <a:sym typeface="Symbol" charset="0"/>
              </a:rPr>
              <a:t>0</a:t>
            </a:r>
            <a:r>
              <a:rPr lang="en-US" baseline="-25000" dirty="0" smtClean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= </a:t>
            </a:r>
            <a:r>
              <a:rPr lang="en-US" dirty="0">
                <a:latin typeface="Arial" charset="0"/>
                <a:ea typeface="ＭＳ Ｐゴシック" charset="0"/>
              </a:rPr>
              <a:t>10 </a:t>
            </a:r>
            <a:r>
              <a:rPr lang="en-US" dirty="0" err="1">
                <a:latin typeface="Arial" charset="0"/>
                <a:ea typeface="ＭＳ Ｐゴシック" charset="0"/>
              </a:rPr>
              <a:t>ms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</a:rPr>
              <a:t>Measured CPU bursts: t</a:t>
            </a:r>
            <a:r>
              <a:rPr lang="en-US" baseline="-25000" dirty="0">
                <a:latin typeface="Arial" charset="0"/>
                <a:ea typeface="ＭＳ Ｐゴシック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</a:rPr>
              <a:t> = 8ms, t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=16ms, t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=20ms, t</a:t>
            </a:r>
            <a:r>
              <a:rPr lang="en-US" baseline="-25000" dirty="0">
                <a:latin typeface="Arial" charset="0"/>
                <a:ea typeface="ＭＳ Ｐゴシック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</a:rPr>
              <a:t>=10ms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Assume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 = ½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sz="2400" baseline="-25000" dirty="0">
                <a:latin typeface="Arial" charset="0"/>
                <a:ea typeface="ＭＳ Ｐゴシック" charset="0"/>
                <a:sym typeface="Symbol" charset="0"/>
              </a:rPr>
              <a:t>1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½ x 8 + ½  x 10 = 9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sz="2400" baseline="-25000" dirty="0" smtClean="0"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en-US" baseline="-25000" dirty="0" smtClean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½ x 16 + ½ x 9 = 12.5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sz="2400" baseline="-25000" dirty="0" smtClean="0">
                <a:latin typeface="Arial" charset="0"/>
                <a:ea typeface="ＭＳ Ｐゴシック" charset="0"/>
                <a:sym typeface="Symbol" charset="0"/>
              </a:rPr>
              <a:t>3</a:t>
            </a:r>
            <a:r>
              <a:rPr lang="en-US" baseline="-25000" dirty="0" smtClean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½ x 20 + ½ x 12.5 = 16.25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  <a:sym typeface="Symbol" charset="0"/>
              </a:rPr>
              <a:t></a:t>
            </a:r>
            <a:r>
              <a:rPr lang="en-US" sz="2400" baseline="-25000" dirty="0" smtClean="0">
                <a:latin typeface="Arial" charset="0"/>
                <a:ea typeface="ＭＳ Ｐゴシック" charset="0"/>
                <a:sym typeface="Symbol" charset="0"/>
              </a:rPr>
              <a:t>4</a:t>
            </a:r>
            <a:r>
              <a:rPr lang="en-US" baseline="-25000" dirty="0" smtClean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½ x 10 + ½ x 16.25 = 13.125</a:t>
            </a:r>
          </a:p>
          <a:p>
            <a:pPr lvl="1"/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 next CPU burst is estimated to be 13.125 </a:t>
            </a:r>
            <a:r>
              <a:rPr lang="en-US" dirty="0" err="1">
                <a:latin typeface="Arial" charset="0"/>
                <a:ea typeface="ＭＳ Ｐゴシック" charset="0"/>
                <a:sym typeface="Symbol" charset="0"/>
              </a:rPr>
              <a:t>ms.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After burst is executed, it is measured as t</a:t>
            </a:r>
            <a:r>
              <a:rPr lang="en-US" baseline="-25000" dirty="0">
                <a:latin typeface="Arial" charset="0"/>
                <a:ea typeface="ＭＳ Ｐゴシック" charset="0"/>
                <a:sym typeface="Symbol" charset="0"/>
              </a:rPr>
              <a:t>4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D6029B-61CE-0044-942A-EBFE2F33E3DC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Objectives and Outline</a:t>
            </a: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Outline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Basic Concepts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Scheduling </a:t>
            </a:r>
            <a:r>
              <a:rPr lang="en-US" sz="1800" dirty="0" smtClean="0">
                <a:solidFill>
                  <a:srgbClr val="FF3300"/>
                </a:solidFill>
                <a:cs typeface="+mn-cs"/>
              </a:rPr>
              <a:t>Criteria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Scheduling </a:t>
            </a:r>
            <a:r>
              <a:rPr lang="en-US" sz="1800" dirty="0" smtClean="0">
                <a:solidFill>
                  <a:srgbClr val="FF3300"/>
                </a:solidFill>
                <a:cs typeface="+mn-cs"/>
              </a:rPr>
              <a:t>Algorithms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 Scheduling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Multiple-Processor Scheduling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Systems </a:t>
            </a:r>
            <a:r>
              <a:rPr lang="en-US" sz="1800" dirty="0" smtClean="0">
                <a:solidFill>
                  <a:srgbClr val="FF3300"/>
                </a:solidFill>
                <a:cs typeface="+mn-cs"/>
              </a:rPr>
              <a:t>Examples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Algorithm </a:t>
            </a:r>
            <a:r>
              <a:rPr lang="en-US" sz="1800" dirty="0" smtClean="0">
                <a:solidFill>
                  <a:srgbClr val="FF3300"/>
                </a:solidFill>
                <a:cs typeface="+mn-cs"/>
              </a:rPr>
              <a:t>Evaluation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49869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Objective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introduce </a:t>
            </a:r>
            <a:r>
              <a:rPr lang="en-US" sz="1800" dirty="0" smtClean="0">
                <a:solidFill>
                  <a:srgbClr val="FF3300"/>
                </a:solidFill>
                <a:cs typeface="+mn-cs"/>
              </a:rPr>
              <a:t>CPU scheduling</a:t>
            </a:r>
            <a:r>
              <a:rPr lang="en-US" sz="1800" dirty="0" smtClean="0">
                <a:cs typeface="+mn-cs"/>
              </a:rPr>
              <a:t>, which is the basis for multi-programmed (multi-tasking) operating systems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describe various CPU-scheduling algorithms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discuss evaluation criteria for selecting a CPU-scheduling algorithm for a particular system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972BF2-3918-194F-9FF7-BC36F748B2A8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Remaining Job First (SRJF)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3300"/>
                </a:solidFill>
                <a:cs typeface="+mn-cs"/>
              </a:rPr>
              <a:t>Preemptive</a:t>
            </a:r>
            <a:r>
              <a:rPr lang="en-US" dirty="0" smtClean="0">
                <a:cs typeface="+mn-cs"/>
              </a:rPr>
              <a:t> version of SJF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While a job A is running, if a new job B comes whose length is shorter than the remaining time of job A, then B preempts A and B is started to run.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A05925-302F-8948-97FE-A27959CFAB6E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Remaining Job First (SRJF)</a:t>
            </a:r>
          </a:p>
        </p:txBody>
      </p:sp>
      <p:sp>
        <p:nvSpPr>
          <p:cNvPr id="22532" name="Rectangle 36"/>
          <p:cNvSpPr>
            <a:spLocks noChangeArrowheads="1"/>
          </p:cNvSpPr>
          <p:nvPr/>
        </p:nvSpPr>
        <p:spPr bwMode="auto">
          <a:xfrm>
            <a:off x="468313" y="162877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</a:t>
            </a:r>
            <a:r>
              <a:rPr lang="en-US" sz="2000" u="sng"/>
              <a:t>Process	Arrival Time</a:t>
            </a:r>
            <a:r>
              <a:rPr lang="en-US" sz="2000"/>
              <a:t>	</a:t>
            </a:r>
            <a:r>
              <a:rPr lang="en-US" sz="2000" u="sng"/>
              <a:t>Burst Time</a:t>
            </a:r>
            <a:endParaRPr lang="en-US" sz="2000"/>
          </a:p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 </a:t>
            </a:r>
            <a:r>
              <a:rPr lang="en-US" sz="2000" i="1"/>
              <a:t>P</a:t>
            </a:r>
            <a:r>
              <a:rPr lang="en-US" sz="2000" i="1" baseline="-25000"/>
              <a:t>1</a:t>
            </a:r>
            <a:r>
              <a:rPr lang="en-US" sz="2000"/>
              <a:t>	0.0	8</a:t>
            </a:r>
          </a:p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 </a:t>
            </a:r>
            <a:r>
              <a:rPr lang="en-US" sz="2000" i="1"/>
              <a:t>P</a:t>
            </a:r>
            <a:r>
              <a:rPr lang="en-US" sz="2000" i="1" baseline="-25000"/>
              <a:t>2 	</a:t>
            </a:r>
            <a:r>
              <a:rPr lang="en-US" sz="2000"/>
              <a:t>1.0	4</a:t>
            </a:r>
          </a:p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 </a:t>
            </a:r>
            <a:r>
              <a:rPr lang="en-US" sz="2000" i="1"/>
              <a:t>P</a:t>
            </a:r>
            <a:r>
              <a:rPr lang="en-US" sz="2000" i="1" baseline="-25000"/>
              <a:t>3</a:t>
            </a:r>
            <a:r>
              <a:rPr lang="en-US" sz="2000"/>
              <a:t>	2.0	9</a:t>
            </a:r>
          </a:p>
          <a:p>
            <a:pPr marL="342900" indent="-342900">
              <a:spcBef>
                <a:spcPct val="20000"/>
              </a:spcBef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		 </a:t>
            </a:r>
            <a:r>
              <a:rPr lang="en-US" sz="2000" i="1"/>
              <a:t>P</a:t>
            </a:r>
            <a:r>
              <a:rPr lang="en-US" sz="2000" i="1" baseline="-25000"/>
              <a:t>4</a:t>
            </a:r>
            <a:r>
              <a:rPr lang="en-US" sz="2000"/>
              <a:t>	3.0	5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SRJF scheduling chart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1603375" algn="ctr"/>
                <a:tab pos="3254375" algn="ctr"/>
                <a:tab pos="5143500" algn="ctr"/>
              </a:tabLst>
            </a:pPr>
            <a:r>
              <a:rPr lang="en-US" sz="2000"/>
              <a:t>Average waiting time = (9 + 0 + 2 + 15) / 4 = 6.5 ms</a:t>
            </a:r>
            <a:endParaRPr lang="en-US" sz="2000" i="1" baseline="-25000"/>
          </a:p>
        </p:txBody>
      </p:sp>
      <p:sp>
        <p:nvSpPr>
          <p:cNvPr id="22533" name="Rectangle 37"/>
          <p:cNvSpPr>
            <a:spLocks noChangeArrowheads="1"/>
          </p:cNvSpPr>
          <p:nvPr/>
        </p:nvSpPr>
        <p:spPr bwMode="auto">
          <a:xfrm flipH="1">
            <a:off x="1460500" y="4038600"/>
            <a:ext cx="6999288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Verdana" charset="0"/>
            </a:endParaRPr>
          </a:p>
        </p:txBody>
      </p:sp>
      <p:sp>
        <p:nvSpPr>
          <p:cNvPr id="22534" name="Text Box 39"/>
          <p:cNvSpPr txBox="1">
            <a:spLocks noChangeArrowheads="1"/>
          </p:cNvSpPr>
          <p:nvPr/>
        </p:nvSpPr>
        <p:spPr bwMode="auto">
          <a:xfrm flipH="1">
            <a:off x="2197100" y="4149725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2</a:t>
            </a:r>
            <a:endParaRPr lang="en-US">
              <a:latin typeface="Helvetica" charset="0"/>
            </a:endParaRPr>
          </a:p>
        </p:txBody>
      </p:sp>
      <p:sp>
        <p:nvSpPr>
          <p:cNvPr id="22535" name="Text Box 40"/>
          <p:cNvSpPr txBox="1">
            <a:spLocks noChangeArrowheads="1"/>
          </p:cNvSpPr>
          <p:nvPr/>
        </p:nvSpPr>
        <p:spPr bwMode="auto">
          <a:xfrm flipH="1">
            <a:off x="1411288" y="4138613"/>
            <a:ext cx="423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1</a:t>
            </a:r>
            <a:endParaRPr lang="en-US">
              <a:latin typeface="Helvetica" charset="0"/>
            </a:endParaRPr>
          </a:p>
        </p:txBody>
      </p:sp>
      <p:sp>
        <p:nvSpPr>
          <p:cNvPr id="22536" name="Line 41"/>
          <p:cNvSpPr>
            <a:spLocks noChangeShapeType="1"/>
          </p:cNvSpPr>
          <p:nvPr/>
        </p:nvSpPr>
        <p:spPr bwMode="auto">
          <a:xfrm flipH="1">
            <a:off x="8453438" y="4633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42"/>
          <p:cNvSpPr>
            <a:spLocks noChangeShapeType="1"/>
          </p:cNvSpPr>
          <p:nvPr/>
        </p:nvSpPr>
        <p:spPr bwMode="auto">
          <a:xfrm flipH="1">
            <a:off x="14605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43"/>
          <p:cNvSpPr>
            <a:spLocks noChangeShapeType="1"/>
          </p:cNvSpPr>
          <p:nvPr/>
        </p:nvSpPr>
        <p:spPr bwMode="auto">
          <a:xfrm flipH="1">
            <a:off x="4500563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48"/>
          <p:cNvSpPr txBox="1">
            <a:spLocks noChangeArrowheads="1"/>
          </p:cNvSpPr>
          <p:nvPr/>
        </p:nvSpPr>
        <p:spPr bwMode="auto">
          <a:xfrm flipH="1">
            <a:off x="1738313" y="48593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2540" name="Text Box 49"/>
          <p:cNvSpPr txBox="1">
            <a:spLocks noChangeArrowheads="1"/>
          </p:cNvSpPr>
          <p:nvPr/>
        </p:nvSpPr>
        <p:spPr bwMode="auto">
          <a:xfrm flipH="1">
            <a:off x="5868988" y="47879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17</a:t>
            </a:r>
          </a:p>
        </p:txBody>
      </p:sp>
      <p:sp>
        <p:nvSpPr>
          <p:cNvPr id="22541" name="Text Box 50"/>
          <p:cNvSpPr txBox="1">
            <a:spLocks noChangeArrowheads="1"/>
          </p:cNvSpPr>
          <p:nvPr/>
        </p:nvSpPr>
        <p:spPr bwMode="auto">
          <a:xfrm flipH="1">
            <a:off x="1308100" y="4800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0</a:t>
            </a:r>
          </a:p>
        </p:txBody>
      </p:sp>
      <p:sp>
        <p:nvSpPr>
          <p:cNvPr id="22542" name="Line 52"/>
          <p:cNvSpPr>
            <a:spLocks noChangeShapeType="1"/>
          </p:cNvSpPr>
          <p:nvPr/>
        </p:nvSpPr>
        <p:spPr bwMode="auto">
          <a:xfrm flipH="1">
            <a:off x="6084888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58"/>
          <p:cNvSpPr>
            <a:spLocks noChangeShapeType="1"/>
          </p:cNvSpPr>
          <p:nvPr/>
        </p:nvSpPr>
        <p:spPr bwMode="auto">
          <a:xfrm flipH="1">
            <a:off x="4500563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63"/>
          <p:cNvSpPr>
            <a:spLocks noChangeShapeType="1"/>
          </p:cNvSpPr>
          <p:nvPr/>
        </p:nvSpPr>
        <p:spPr bwMode="auto">
          <a:xfrm flipH="1">
            <a:off x="6096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64"/>
          <p:cNvSpPr txBox="1">
            <a:spLocks noChangeArrowheads="1"/>
          </p:cNvSpPr>
          <p:nvPr/>
        </p:nvSpPr>
        <p:spPr bwMode="auto">
          <a:xfrm flipH="1">
            <a:off x="2890838" y="48593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2546" name="Line 69"/>
          <p:cNvSpPr>
            <a:spLocks noChangeShapeType="1"/>
          </p:cNvSpPr>
          <p:nvPr/>
        </p:nvSpPr>
        <p:spPr bwMode="auto">
          <a:xfrm flipH="1">
            <a:off x="1908175" y="40274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Text Box 70"/>
          <p:cNvSpPr txBox="1">
            <a:spLocks noChangeArrowheads="1"/>
          </p:cNvSpPr>
          <p:nvPr/>
        </p:nvSpPr>
        <p:spPr bwMode="auto">
          <a:xfrm flipH="1">
            <a:off x="5005388" y="4149725"/>
            <a:ext cx="420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1</a:t>
            </a:r>
            <a:endParaRPr lang="en-US">
              <a:latin typeface="Helvetica" charset="0"/>
            </a:endParaRPr>
          </a:p>
        </p:txBody>
      </p:sp>
      <p:sp>
        <p:nvSpPr>
          <p:cNvPr id="22548" name="Text Box 73"/>
          <p:cNvSpPr txBox="1">
            <a:spLocks noChangeArrowheads="1"/>
          </p:cNvSpPr>
          <p:nvPr/>
        </p:nvSpPr>
        <p:spPr bwMode="auto">
          <a:xfrm flipH="1">
            <a:off x="8245475" y="47879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26</a:t>
            </a:r>
          </a:p>
        </p:txBody>
      </p:sp>
      <p:sp>
        <p:nvSpPr>
          <p:cNvPr id="22549" name="Line 69"/>
          <p:cNvSpPr>
            <a:spLocks noChangeShapeType="1"/>
          </p:cNvSpPr>
          <p:nvPr/>
        </p:nvSpPr>
        <p:spPr bwMode="auto">
          <a:xfrm flipH="1">
            <a:off x="3059113" y="40274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Text Box 39"/>
          <p:cNvSpPr txBox="1">
            <a:spLocks noChangeArrowheads="1"/>
          </p:cNvSpPr>
          <p:nvPr/>
        </p:nvSpPr>
        <p:spPr bwMode="auto">
          <a:xfrm flipH="1">
            <a:off x="3636963" y="4149725"/>
            <a:ext cx="420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4</a:t>
            </a:r>
            <a:endParaRPr lang="en-US">
              <a:latin typeface="Helvetica" charset="0"/>
            </a:endParaRPr>
          </a:p>
        </p:txBody>
      </p:sp>
      <p:sp>
        <p:nvSpPr>
          <p:cNvPr id="22551" name="Text Box 64"/>
          <p:cNvSpPr txBox="1">
            <a:spLocks noChangeArrowheads="1"/>
          </p:cNvSpPr>
          <p:nvPr/>
        </p:nvSpPr>
        <p:spPr bwMode="auto">
          <a:xfrm flipH="1">
            <a:off x="4268788" y="47990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10</a:t>
            </a:r>
          </a:p>
        </p:txBody>
      </p:sp>
      <p:sp>
        <p:nvSpPr>
          <p:cNvPr id="22552" name="Text Box 70"/>
          <p:cNvSpPr txBox="1">
            <a:spLocks noChangeArrowheads="1"/>
          </p:cNvSpPr>
          <p:nvPr/>
        </p:nvSpPr>
        <p:spPr bwMode="auto">
          <a:xfrm flipH="1">
            <a:off x="7165975" y="4149725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P</a:t>
            </a:r>
            <a:r>
              <a:rPr lang="en-US" baseline="-25000">
                <a:latin typeface="Helvetica" charset="0"/>
              </a:rPr>
              <a:t>3</a:t>
            </a:r>
            <a:endParaRPr lang="en-US">
              <a:latin typeface="Helvetica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8496300" cy="4679950"/>
          </a:xfrm>
          <a:noFill/>
        </p:spPr>
        <p:txBody>
          <a:bodyPr/>
          <a:lstStyle/>
          <a:p>
            <a:r>
              <a:rPr lang="en-US" sz="1800">
                <a:latin typeface="Arial" charset="0"/>
                <a:ea typeface="ＭＳ Ｐゴシック" charset="0"/>
              </a:rPr>
              <a:t>Assume we have the following processes. Find out the finish time, waiting time and turnaround time of each process for the following scheduling algorithms: FCFS, SJF, SRJF.</a:t>
            </a:r>
          </a:p>
        </p:txBody>
      </p:sp>
      <p:graphicFrame>
        <p:nvGraphicFramePr>
          <p:cNvPr id="113700" name="Group 36"/>
          <p:cNvGraphicFramePr>
            <a:graphicFrameLocks noGrp="1"/>
          </p:cNvGraphicFramePr>
          <p:nvPr>
            <p:ph sz="half" idx="2"/>
          </p:nvPr>
        </p:nvGraphicFramePr>
        <p:xfrm>
          <a:off x="2484438" y="2636838"/>
          <a:ext cx="4464050" cy="1889125"/>
        </p:xfrm>
        <a:graphic>
          <a:graphicData uri="http://schemas.openxmlformats.org/drawingml/2006/table">
            <a:tbl>
              <a:tblPr/>
              <a:tblGrid>
                <a:gridCol w="1487487"/>
                <a:gridCol w="1489075"/>
                <a:gridCol w="1487488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Process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Arv time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CPU Burst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6E85-50A4-BA45-A2A0-D930A41D34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93725" y="1504950"/>
            <a:ext cx="7902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FCFS: Processes will run in the order they arrive. The following is the finish, </a:t>
            </a:r>
          </a:p>
          <a:p>
            <a:pPr eaLnBrk="1" hangingPunct="1"/>
            <a:r>
              <a:rPr lang="en-US"/>
              <a:t>turnaround, waiting time of each process. </a:t>
            </a:r>
          </a:p>
        </p:txBody>
      </p:sp>
      <p:graphicFrame>
        <p:nvGraphicFramePr>
          <p:cNvPr id="116862" name="Group 126"/>
          <p:cNvGraphicFramePr>
            <a:graphicFrameLocks noGrp="1"/>
          </p:cNvGraphicFramePr>
          <p:nvPr>
            <p:ph idx="1"/>
          </p:nvPr>
        </p:nvGraphicFramePr>
        <p:xfrm>
          <a:off x="1403350" y="2276475"/>
          <a:ext cx="6651625" cy="2544762"/>
        </p:xfrm>
        <a:graphic>
          <a:graphicData uri="http://schemas.openxmlformats.org/drawingml/2006/table">
            <a:tbl>
              <a:tblPr/>
              <a:tblGrid>
                <a:gridCol w="1108075"/>
                <a:gridCol w="1109663"/>
                <a:gridCol w="1108075"/>
                <a:gridCol w="1109662"/>
                <a:gridCol w="1108075"/>
                <a:gridCol w="1108075"/>
              </a:tblGrid>
              <a:tr h="6424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Arv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Burst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Finish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Turnaround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Waiting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 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45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 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57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35CB-7534-AE4B-8AE5-8D035D0F217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93725" y="1504950"/>
            <a:ext cx="541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SJF: running order will be: A(30) D(10) C(12) B(20) </a:t>
            </a:r>
          </a:p>
        </p:txBody>
      </p:sp>
      <p:graphicFrame>
        <p:nvGraphicFramePr>
          <p:cNvPr id="119856" name="Group 48"/>
          <p:cNvGraphicFramePr>
            <a:graphicFrameLocks noGrp="1"/>
          </p:cNvGraphicFramePr>
          <p:nvPr>
            <p:ph idx="1"/>
          </p:nvPr>
        </p:nvGraphicFramePr>
        <p:xfrm>
          <a:off x="1403350" y="2276475"/>
          <a:ext cx="6651625" cy="2767013"/>
        </p:xfrm>
        <a:graphic>
          <a:graphicData uri="http://schemas.openxmlformats.org/drawingml/2006/table">
            <a:tbl>
              <a:tblPr/>
              <a:tblGrid>
                <a:gridCol w="1108075"/>
                <a:gridCol w="1109663"/>
                <a:gridCol w="1108075"/>
                <a:gridCol w="1109662"/>
                <a:gridCol w="1108075"/>
                <a:gridCol w="1108075"/>
              </a:tblGrid>
              <a:tr h="642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9" marB="46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Arv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Burst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Finish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Turnaround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Waiting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0000" marR="90000" marT="46809" marB="46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0000" marR="90000" marT="46809" marB="46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 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72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67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0000" marR="90000" marT="46809" marB="46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 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52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42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0000" marR="90000" marT="46809" marB="468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09" marB="468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35CB-7534-AE4B-8AE5-8D035D0F21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93725" y="1504950"/>
            <a:ext cx="656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SRJF: running order will be: A(5) B(5) C(12) D(10)  B(15) A(25)</a:t>
            </a:r>
          </a:p>
        </p:txBody>
      </p:sp>
      <p:graphicFrame>
        <p:nvGraphicFramePr>
          <p:cNvPr id="120836" name="Group 4"/>
          <p:cNvGraphicFramePr>
            <a:graphicFrameLocks noGrp="1"/>
          </p:cNvGraphicFramePr>
          <p:nvPr>
            <p:ph idx="1"/>
          </p:nvPr>
        </p:nvGraphicFramePr>
        <p:xfrm>
          <a:off x="1403350" y="2276475"/>
          <a:ext cx="6651625" cy="2544762"/>
        </p:xfrm>
        <a:graphic>
          <a:graphicData uri="http://schemas.openxmlformats.org/drawingml/2006/table">
            <a:tbl>
              <a:tblPr/>
              <a:tblGrid>
                <a:gridCol w="1108075"/>
                <a:gridCol w="1109663"/>
                <a:gridCol w="1108075"/>
                <a:gridCol w="1109662"/>
                <a:gridCol w="1108075"/>
                <a:gridCol w="1108075"/>
              </a:tblGrid>
              <a:tr h="6424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Arv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Burst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Finish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Turnaround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Waiting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 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 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0000" marR="90000" marT="46813" marB="468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17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0000" marR="90000" marT="46813" marB="468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35CB-7534-AE4B-8AE5-8D035D0F21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61FADF-5E84-C443-AED0-9D81F129637F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Priority Scheduling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priority number (integer) is associated with each process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CPU is allocated to the process with the highest priority (smallest integer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 highest priority)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Preemptive (higher priority process preempts the running one)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Non-preemptive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SJF is a priority </a:t>
            </a:r>
            <a:r>
              <a:rPr lang="en-US" dirty="0" smtClean="0">
                <a:latin typeface="Arial" charset="0"/>
                <a:ea typeface="ＭＳ Ｐゴシック" charset="0"/>
              </a:rPr>
              <a:t>scheduling (non-preemptive) </a:t>
            </a:r>
            <a:r>
              <a:rPr lang="en-US" dirty="0">
                <a:latin typeface="Arial" charset="0"/>
                <a:ea typeface="ＭＳ Ｐゴシック" charset="0"/>
              </a:rPr>
              <a:t>where priority is the predicted next CPU burst </a:t>
            </a:r>
            <a:r>
              <a:rPr lang="en-US" dirty="0" smtClean="0">
                <a:latin typeface="Arial" charset="0"/>
                <a:ea typeface="ＭＳ Ｐゴシック" charset="0"/>
              </a:rPr>
              <a:t>time.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SRJF is preemptive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Problem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 </a:t>
            </a:r>
            <a:r>
              <a:rPr lang="en-US" b="1" dirty="0">
                <a:latin typeface="Arial" charset="0"/>
                <a:ea typeface="ＭＳ Ｐゴシック" charset="0"/>
                <a:sym typeface="Symbol" charset="0"/>
              </a:rPr>
              <a:t>Starvation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– low priority processes may never execute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Solution  </a:t>
            </a:r>
            <a:r>
              <a:rPr lang="en-US" b="1" dirty="0">
                <a:latin typeface="Arial" charset="0"/>
                <a:ea typeface="ＭＳ Ｐゴシック" charset="0"/>
                <a:sym typeface="Symbol" charset="0"/>
              </a:rPr>
              <a:t>Aging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– as time progresses increase the priority of the process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graphicFrame>
        <p:nvGraphicFramePr>
          <p:cNvPr id="122932" name="Group 52"/>
          <p:cNvGraphicFramePr>
            <a:graphicFrameLocks noGrp="1"/>
          </p:cNvGraphicFramePr>
          <p:nvPr>
            <p:ph idx="1"/>
          </p:nvPr>
        </p:nvGraphicFramePr>
        <p:xfrm>
          <a:off x="1763713" y="1628775"/>
          <a:ext cx="5976937" cy="2208216"/>
        </p:xfrm>
        <a:graphic>
          <a:graphicData uri="http://schemas.openxmlformats.org/drawingml/2006/table">
            <a:tbl>
              <a:tblPr/>
              <a:tblGrid>
                <a:gridCol w="1493837"/>
                <a:gridCol w="1495425"/>
                <a:gridCol w="1493838"/>
                <a:gridCol w="1493837"/>
              </a:tblGrid>
              <a:tr h="368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00" marR="900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Arv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CPU burst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Priority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0000" marR="900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0000" marR="900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0000" marR="900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0000" marR="900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0000" marR="90000" marT="46815" marB="468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0000" marR="90000" marT="46815" marB="468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2" name="Text Box 53"/>
          <p:cNvSpPr txBox="1">
            <a:spLocks noChangeArrowheads="1"/>
          </p:cNvSpPr>
          <p:nvPr/>
        </p:nvSpPr>
        <p:spPr bwMode="auto">
          <a:xfrm>
            <a:off x="827088" y="4221163"/>
            <a:ext cx="4774937" cy="231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Nonpreemptive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priority scheduling: </a:t>
            </a:r>
            <a:br>
              <a:rPr lang="en-US" dirty="0"/>
            </a:br>
            <a:r>
              <a:rPr lang="en-US" dirty="0"/>
              <a:t>AAAACCCCDDDEEEEBBB</a:t>
            </a:r>
            <a:br>
              <a:rPr lang="en-US" dirty="0"/>
            </a:br>
            <a:r>
              <a:rPr lang="en-US" dirty="0"/>
              <a:t>assuming each letter is 5 time units</a:t>
            </a:r>
          </a:p>
          <a:p>
            <a:pPr eaLnBrk="1" hangingPunct="1"/>
            <a:r>
              <a:rPr lang="en-US" dirty="0"/>
              <a:t>Finish times: A: 20, B: 90, C: 40, D: 55, E: 75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Preemptive</a:t>
            </a:r>
            <a:r>
              <a:rPr lang="en-US" dirty="0"/>
              <a:t> priority scheduling: </a:t>
            </a:r>
          </a:p>
          <a:p>
            <a:pPr eaLnBrk="1" hangingPunct="1"/>
            <a:r>
              <a:rPr lang="en-US" dirty="0"/>
              <a:t>ABCCCCDDDEEEEBBAAA</a:t>
            </a:r>
          </a:p>
          <a:p>
            <a:pPr eaLnBrk="1" hangingPunct="1"/>
            <a:r>
              <a:rPr lang="en-US" dirty="0"/>
              <a:t>Finish times: A: 90, B: 75, C:30, D: 45, E: 65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35CB-7534-AE4B-8AE5-8D035D0F21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9A23A6-3DDE-3941-B86A-BA085CAA57EB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Round Robin (RR)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Each process gets a small unit of CPU time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(</a:t>
            </a:r>
            <a:r>
              <a:rPr lang="en-US" i="1" dirty="0" smtClean="0">
                <a:solidFill>
                  <a:srgbClr val="FF3300"/>
                </a:solidFill>
                <a:cs typeface="+mn-cs"/>
              </a:rPr>
              <a:t>time quantum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)</a:t>
            </a:r>
            <a:r>
              <a:rPr lang="en-US" dirty="0" smtClean="0">
                <a:cs typeface="+mn-cs"/>
              </a:rPr>
              <a:t>, usually 10-100 milliseconds.  After this time has elapsed, the process is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preempted</a:t>
            </a:r>
            <a:r>
              <a:rPr lang="en-US" dirty="0" smtClean="0">
                <a:cs typeface="+mn-cs"/>
              </a:rPr>
              <a:t> and added to the end of the ready queue.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If there are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processes in the ready queue and the time quantum is </a:t>
            </a:r>
            <a:r>
              <a:rPr lang="en-US" i="1" dirty="0" smtClean="0">
                <a:cs typeface="+mn-cs"/>
              </a:rPr>
              <a:t>q</a:t>
            </a:r>
            <a:r>
              <a:rPr lang="en-US" dirty="0" smtClean="0">
                <a:cs typeface="+mn-cs"/>
              </a:rPr>
              <a:t>, then each process gets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1/</a:t>
            </a:r>
            <a:r>
              <a:rPr lang="en-US" i="1" dirty="0" smtClean="0">
                <a:solidFill>
                  <a:srgbClr val="FF3300"/>
                </a:solidFill>
                <a:cs typeface="+mn-cs"/>
              </a:rPr>
              <a:t>n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 of the CPU time </a:t>
            </a:r>
            <a:r>
              <a:rPr lang="en-US" dirty="0" smtClean="0">
                <a:cs typeface="+mn-cs"/>
              </a:rPr>
              <a:t>in chunks of at most </a:t>
            </a:r>
            <a:r>
              <a:rPr lang="en-US" i="1" dirty="0" smtClean="0">
                <a:cs typeface="+mn-cs"/>
              </a:rPr>
              <a:t>q</a:t>
            </a:r>
            <a:r>
              <a:rPr lang="en-US" dirty="0" smtClean="0">
                <a:cs typeface="+mn-cs"/>
              </a:rPr>
              <a:t> time units at once. 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No process waits more than (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-1)</a:t>
            </a:r>
            <a:r>
              <a:rPr lang="en-US" i="1" dirty="0" smtClean="0">
                <a:cs typeface="+mn-cs"/>
              </a:rPr>
              <a:t>q </a:t>
            </a:r>
            <a:r>
              <a:rPr lang="en-US" dirty="0" smtClean="0">
                <a:cs typeface="+mn-cs"/>
              </a:rPr>
              <a:t>time units.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Performance</a:t>
            </a:r>
          </a:p>
          <a:p>
            <a:pPr lvl="1" eaLnBrk="1" hangingPunct="1">
              <a:defRPr/>
            </a:pPr>
            <a:r>
              <a:rPr lang="en-US" i="1" dirty="0" smtClean="0"/>
              <a:t>q</a:t>
            </a:r>
            <a:r>
              <a:rPr lang="en-US" dirty="0" smtClean="0"/>
              <a:t> large </a:t>
            </a:r>
            <a:r>
              <a:rPr lang="en-US" dirty="0" smtClean="0">
                <a:sym typeface="Symbol" charset="0"/>
              </a:rPr>
              <a:t> FIFO</a:t>
            </a:r>
          </a:p>
          <a:p>
            <a:pPr lvl="1" eaLnBrk="1" hangingPunct="1">
              <a:defRPr/>
            </a:pPr>
            <a:r>
              <a:rPr lang="en-US" i="1" dirty="0" smtClean="0">
                <a:sym typeface="Symbol" charset="0"/>
              </a:rPr>
              <a:t>q </a:t>
            </a:r>
            <a:r>
              <a:rPr lang="en-US" dirty="0" smtClean="0">
                <a:sym typeface="Symbol" charset="0"/>
              </a:rPr>
              <a:t>small  good CPU sharing</a:t>
            </a:r>
          </a:p>
          <a:p>
            <a:pPr marL="457200" lvl="1" indent="0" eaLnBrk="1" hangingPunct="1">
              <a:buNone/>
              <a:defRPr/>
            </a:pPr>
            <a:r>
              <a:rPr lang="en-US" i="1" dirty="0" smtClean="0">
                <a:sym typeface="Symbol" charset="0"/>
              </a:rPr>
              <a:t>q </a:t>
            </a:r>
            <a:r>
              <a:rPr lang="en-US" dirty="0" smtClean="0">
                <a:sym typeface="Symbol" charset="0"/>
              </a:rPr>
              <a:t>must be large with respect to context switch time, otherwise overhead is too high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A0509B-2260-9B46-B3CC-724C63613A9B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72092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 of RR with Time Quantum = 4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965200" y="1628775"/>
            <a:ext cx="73517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2222500" algn="ctr"/>
                <a:tab pos="3997325" algn="ctr"/>
              </a:tabLst>
            </a:pPr>
            <a:r>
              <a:rPr lang="en-US" sz="2000" dirty="0"/>
              <a:t>		</a:t>
            </a:r>
            <a:r>
              <a:rPr lang="en-US" sz="2000" u="sng" dirty="0"/>
              <a:t>Process</a:t>
            </a:r>
            <a:r>
              <a:rPr lang="en-US" sz="2000" dirty="0"/>
              <a:t>	</a:t>
            </a:r>
            <a:r>
              <a:rPr lang="en-US" sz="2000" u="sng" dirty="0"/>
              <a:t>Burst Time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2222500" algn="ctr"/>
                <a:tab pos="3997325" algn="ctr"/>
              </a:tabLst>
            </a:pPr>
            <a:r>
              <a:rPr lang="en-US" sz="2000" i="1" dirty="0"/>
              <a:t>		P</a:t>
            </a:r>
            <a:r>
              <a:rPr lang="en-US" sz="2000" i="1" baseline="-25000" dirty="0"/>
              <a:t>1	</a:t>
            </a:r>
            <a:r>
              <a:rPr lang="en-US" sz="2000" dirty="0"/>
              <a:t>24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2222500" algn="ctr"/>
                <a:tab pos="3997325" algn="ctr"/>
              </a:tabLst>
            </a:pPr>
            <a:r>
              <a:rPr lang="en-US" sz="2000" dirty="0"/>
              <a:t>		 </a:t>
            </a:r>
            <a:r>
              <a:rPr lang="en-US" sz="2000" i="1" dirty="0"/>
              <a:t>P</a:t>
            </a:r>
            <a:r>
              <a:rPr lang="en-US" sz="2000" i="1" baseline="-25000" dirty="0"/>
              <a:t>2	  </a:t>
            </a:r>
            <a:r>
              <a:rPr lang="en-US" sz="2000" dirty="0"/>
              <a:t>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2222500" algn="ctr"/>
                <a:tab pos="3997325" algn="ctr"/>
              </a:tabLst>
            </a:pPr>
            <a:r>
              <a:rPr lang="en-US" sz="2000" dirty="0"/>
              <a:t>		 </a:t>
            </a:r>
            <a:r>
              <a:rPr lang="en-US" sz="2000" i="1" dirty="0"/>
              <a:t>P</a:t>
            </a:r>
            <a:r>
              <a:rPr lang="en-US" sz="2000" i="1" baseline="-25000" dirty="0"/>
              <a:t>3	</a:t>
            </a:r>
            <a:r>
              <a:rPr lang="en-US" sz="2000" dirty="0"/>
              <a:t>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2222500" algn="ctr"/>
                <a:tab pos="3997325" algn="ctr"/>
              </a:tabLst>
            </a:pPr>
            <a:r>
              <a:rPr lang="en-US" sz="2000" dirty="0"/>
              <a:t>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222500" algn="ctr"/>
                <a:tab pos="3997325" algn="ctr"/>
              </a:tabLst>
            </a:pPr>
            <a:r>
              <a:rPr lang="en-US" sz="2000" dirty="0"/>
              <a:t>The Gantt chart is: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222500" algn="ctr"/>
                <a:tab pos="3997325" algn="ctr"/>
              </a:tabLst>
            </a:pPr>
            <a:r>
              <a:rPr lang="en-US" sz="2000" dirty="0"/>
              <a:t>Typically, higher average turnaround than SJF,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but </a:t>
            </a:r>
            <a:r>
              <a:rPr lang="en-US" sz="2000" dirty="0"/>
              <a:t>better </a:t>
            </a:r>
            <a:r>
              <a:rPr lang="en-US" sz="2000" i="1" dirty="0" smtClean="0"/>
              <a:t>response time</a:t>
            </a:r>
            <a:endParaRPr lang="en-US" sz="2000" dirty="0"/>
          </a:p>
        </p:txBody>
      </p:sp>
      <p:grpSp>
        <p:nvGrpSpPr>
          <p:cNvPr id="30725" name="Group 27"/>
          <p:cNvGrpSpPr>
            <a:grpSpLocks/>
          </p:cNvGrpSpPr>
          <p:nvPr/>
        </p:nvGrpSpPr>
        <p:grpSpPr bwMode="auto">
          <a:xfrm>
            <a:off x="1747838" y="4070350"/>
            <a:ext cx="4810125" cy="989013"/>
            <a:chOff x="1056" y="2640"/>
            <a:chExt cx="3030" cy="623"/>
          </a:xfrm>
        </p:grpSpPr>
        <p:grpSp>
          <p:nvGrpSpPr>
            <p:cNvPr id="30726" name="Group 14"/>
            <p:cNvGrpSpPr>
              <a:grpSpLocks/>
            </p:cNvGrpSpPr>
            <p:nvPr/>
          </p:nvGrpSpPr>
          <p:grpSpPr bwMode="auto">
            <a:xfrm>
              <a:off x="1152" y="2640"/>
              <a:ext cx="2842" cy="384"/>
              <a:chOff x="1152" y="2736"/>
              <a:chExt cx="2304" cy="288"/>
            </a:xfrm>
          </p:grpSpPr>
          <p:sp>
            <p:nvSpPr>
              <p:cNvPr id="30736" name="Rectangle 4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  <a:endParaRPr lang="en-US">
                  <a:latin typeface="Helvetica" charset="0"/>
                </a:endParaRPr>
              </a:p>
            </p:txBody>
          </p:sp>
          <p:sp>
            <p:nvSpPr>
              <p:cNvPr id="30737" name="Rectangle 5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30738" name="Rectangle 6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30739" name="Rectangle 7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30740" name="Rectangle 8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30741" name="Rectangle 9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30742" name="Rectangle 10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30743" name="Rectangle 11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Helvetica" charset="0"/>
                  </a:rPr>
                  <a:t>P</a:t>
                </a:r>
                <a:r>
                  <a:rPr lang="en-US" baseline="-25000">
                    <a:latin typeface="Helvetica" charset="0"/>
                  </a:rPr>
                  <a:t>1</a:t>
                </a:r>
              </a:p>
            </p:txBody>
          </p:sp>
        </p:grpSp>
        <p:sp>
          <p:nvSpPr>
            <p:cNvPr id="30727" name="Text Box 15"/>
            <p:cNvSpPr txBox="1">
              <a:spLocks noChangeArrowheads="1"/>
            </p:cNvSpPr>
            <p:nvPr/>
          </p:nvSpPr>
          <p:spPr bwMode="auto">
            <a:xfrm>
              <a:off x="1056" y="302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30728" name="Text Box 16"/>
            <p:cNvSpPr txBox="1">
              <a:spLocks noChangeArrowheads="1"/>
            </p:cNvSpPr>
            <p:nvPr/>
          </p:nvSpPr>
          <p:spPr bwMode="auto">
            <a:xfrm>
              <a:off x="1386" y="303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4</a:t>
              </a:r>
            </a:p>
          </p:txBody>
        </p:sp>
        <p:sp>
          <p:nvSpPr>
            <p:cNvPr id="30729" name="Text Box 17"/>
            <p:cNvSpPr txBox="1">
              <a:spLocks noChangeArrowheads="1"/>
            </p:cNvSpPr>
            <p:nvPr/>
          </p:nvSpPr>
          <p:spPr bwMode="auto">
            <a:xfrm>
              <a:off x="1770" y="3030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7</a:t>
              </a:r>
            </a:p>
          </p:txBody>
        </p:sp>
        <p:sp>
          <p:nvSpPr>
            <p:cNvPr id="30730" name="Text Box 18"/>
            <p:cNvSpPr txBox="1">
              <a:spLocks noChangeArrowheads="1"/>
            </p:cNvSpPr>
            <p:nvPr/>
          </p:nvSpPr>
          <p:spPr bwMode="auto">
            <a:xfrm>
              <a:off x="2068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10</a:t>
              </a:r>
            </a:p>
          </p:txBody>
        </p:sp>
        <p:sp>
          <p:nvSpPr>
            <p:cNvPr id="30731" name="Text Box 19"/>
            <p:cNvSpPr txBox="1">
              <a:spLocks noChangeArrowheads="1"/>
            </p:cNvSpPr>
            <p:nvPr/>
          </p:nvSpPr>
          <p:spPr bwMode="auto">
            <a:xfrm>
              <a:off x="2456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14</a:t>
              </a:r>
            </a:p>
          </p:txBody>
        </p:sp>
        <p:sp>
          <p:nvSpPr>
            <p:cNvPr id="30732" name="Text Box 20"/>
            <p:cNvSpPr txBox="1">
              <a:spLocks noChangeArrowheads="1"/>
            </p:cNvSpPr>
            <p:nvPr/>
          </p:nvSpPr>
          <p:spPr bwMode="auto">
            <a:xfrm>
              <a:off x="2792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18</a:t>
              </a:r>
            </a:p>
          </p:txBody>
        </p:sp>
        <p:sp>
          <p:nvSpPr>
            <p:cNvPr id="30733" name="Text Box 21"/>
            <p:cNvSpPr txBox="1">
              <a:spLocks noChangeArrowheads="1"/>
            </p:cNvSpPr>
            <p:nvPr/>
          </p:nvSpPr>
          <p:spPr bwMode="auto">
            <a:xfrm>
              <a:off x="3088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22</a:t>
              </a:r>
            </a:p>
          </p:txBody>
        </p:sp>
        <p:sp>
          <p:nvSpPr>
            <p:cNvPr id="30734" name="Text Box 22"/>
            <p:cNvSpPr txBox="1">
              <a:spLocks noChangeArrowheads="1"/>
            </p:cNvSpPr>
            <p:nvPr/>
          </p:nvSpPr>
          <p:spPr bwMode="auto">
            <a:xfrm>
              <a:off x="3472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26</a:t>
              </a:r>
            </a:p>
          </p:txBody>
        </p:sp>
        <p:sp>
          <p:nvSpPr>
            <p:cNvPr id="30735" name="Text Box 24"/>
            <p:cNvSpPr txBox="1">
              <a:spLocks noChangeArrowheads="1"/>
            </p:cNvSpPr>
            <p:nvPr/>
          </p:nvSpPr>
          <p:spPr bwMode="auto">
            <a:xfrm>
              <a:off x="3808" y="3024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30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1CF1A3-DC09-954C-B4AB-DB1BC555FE7D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Basic Concepts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Maximum CPU utilization obtained with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multiprogramming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CPU–I/O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Burst</a:t>
            </a:r>
            <a:r>
              <a:rPr lang="en-US" dirty="0">
                <a:latin typeface="Arial" charset="0"/>
                <a:ea typeface="ＭＳ Ｐゴシック" charset="0"/>
              </a:rPr>
              <a:t> Cycle – Process execution consists of a </a:t>
            </a:r>
            <a:r>
              <a:rPr lang="en-US" i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cycle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of CPU execution and I/O wait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CPU burst </a:t>
            </a:r>
            <a:r>
              <a:rPr lang="en-US" dirty="0">
                <a:latin typeface="Arial" charset="0"/>
                <a:ea typeface="ＭＳ Ｐゴシック" charset="0"/>
              </a:rPr>
              <a:t>distribution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pic>
        <p:nvPicPr>
          <p:cNvPr id="31747" name="Picture 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4817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31748" name="Text Box 513"/>
          <p:cNvSpPr txBox="1">
            <a:spLocks noChangeArrowheads="1"/>
          </p:cNvSpPr>
          <p:nvPr/>
        </p:nvSpPr>
        <p:spPr bwMode="auto">
          <a:xfrm>
            <a:off x="1096963" y="5176838"/>
            <a:ext cx="31527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Finish time of each process? </a:t>
            </a:r>
          </a:p>
          <a:p>
            <a:pPr eaLnBrk="1" hangingPunct="1"/>
            <a:r>
              <a:rPr lang="en-US"/>
              <a:t>a) Round Robin q=30</a:t>
            </a:r>
          </a:p>
          <a:p>
            <a:pPr eaLnBrk="1" hangingPunct="1"/>
            <a:r>
              <a:rPr lang="en-US"/>
              <a:t>b) Round Robin q=10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39417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4859338" y="1628775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Solution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752725" y="280035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771775" y="34290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2771775" y="4005263"/>
            <a:ext cx="34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2771775" y="4652963"/>
            <a:ext cx="34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2771775" y="5229225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8A93-507D-1946-9383-FEBAD08ADD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RR vs FCFS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792162"/>
          </a:xfrm>
          <a:noFill/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Round Robin is good for fast response, not for low turnaround time.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4076700"/>
            <a:ext cx="431800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187450" y="3644900"/>
            <a:ext cx="431800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619250" y="3213100"/>
            <a:ext cx="431800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2051050" y="4076700"/>
            <a:ext cx="431800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2484438" y="3644900"/>
            <a:ext cx="431800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2916238" y="3213100"/>
            <a:ext cx="431800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>
            <a:off x="323850" y="4508500"/>
            <a:ext cx="35274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3" name="Line 13"/>
          <p:cNvSpPr>
            <a:spLocks noChangeShapeType="1"/>
          </p:cNvSpPr>
          <p:nvPr/>
        </p:nvSpPr>
        <p:spPr bwMode="auto">
          <a:xfrm>
            <a:off x="2051050" y="2781300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4" name="Line 14"/>
          <p:cNvSpPr>
            <a:spLocks noChangeShapeType="1"/>
          </p:cNvSpPr>
          <p:nvPr/>
        </p:nvSpPr>
        <p:spPr bwMode="auto">
          <a:xfrm>
            <a:off x="755650" y="2781300"/>
            <a:ext cx="0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5364163" y="4149725"/>
            <a:ext cx="863600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3806" name="Line 21"/>
          <p:cNvSpPr>
            <a:spLocks noChangeShapeType="1"/>
          </p:cNvSpPr>
          <p:nvPr/>
        </p:nvSpPr>
        <p:spPr bwMode="auto">
          <a:xfrm>
            <a:off x="4932363" y="4579938"/>
            <a:ext cx="3527425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7" name="Line 23"/>
          <p:cNvSpPr>
            <a:spLocks noChangeShapeType="1"/>
          </p:cNvSpPr>
          <p:nvPr/>
        </p:nvSpPr>
        <p:spPr bwMode="auto">
          <a:xfrm>
            <a:off x="5364163" y="2852738"/>
            <a:ext cx="1587" cy="172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8" name="Rectangle 24"/>
          <p:cNvSpPr>
            <a:spLocks noChangeArrowheads="1"/>
          </p:cNvSpPr>
          <p:nvPr/>
        </p:nvSpPr>
        <p:spPr bwMode="auto">
          <a:xfrm>
            <a:off x="6227763" y="3717925"/>
            <a:ext cx="863600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3809" name="Rectangle 25"/>
          <p:cNvSpPr>
            <a:spLocks noChangeArrowheads="1"/>
          </p:cNvSpPr>
          <p:nvPr/>
        </p:nvSpPr>
        <p:spPr bwMode="auto">
          <a:xfrm>
            <a:off x="7092950" y="3284538"/>
            <a:ext cx="863600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3810" name="Text Box 26"/>
          <p:cNvSpPr txBox="1">
            <a:spLocks noChangeArrowheads="1"/>
          </p:cNvSpPr>
          <p:nvPr/>
        </p:nvSpPr>
        <p:spPr bwMode="auto">
          <a:xfrm>
            <a:off x="1116013" y="2060575"/>
            <a:ext cx="6575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Assume 3 jobs all arrived at time 0. Each has a CPU burst = 10</a:t>
            </a:r>
          </a:p>
        </p:txBody>
      </p:sp>
      <p:sp>
        <p:nvSpPr>
          <p:cNvPr id="33811" name="Text Box 27"/>
          <p:cNvSpPr txBox="1">
            <a:spLocks noChangeArrowheads="1"/>
          </p:cNvSpPr>
          <p:nvPr/>
        </p:nvSpPr>
        <p:spPr bwMode="auto">
          <a:xfrm>
            <a:off x="1528763" y="4889500"/>
            <a:ext cx="96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RR q=5</a:t>
            </a:r>
          </a:p>
        </p:txBody>
      </p:sp>
      <p:sp>
        <p:nvSpPr>
          <p:cNvPr id="33812" name="Text Box 28"/>
          <p:cNvSpPr txBox="1">
            <a:spLocks noChangeArrowheads="1"/>
          </p:cNvSpPr>
          <p:nvPr/>
        </p:nvSpPr>
        <p:spPr bwMode="auto">
          <a:xfrm>
            <a:off x="6426200" y="4889500"/>
            <a:ext cx="77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FCFS</a:t>
            </a:r>
          </a:p>
        </p:txBody>
      </p:sp>
      <p:sp>
        <p:nvSpPr>
          <p:cNvPr id="33813" name="Text Box 29"/>
          <p:cNvSpPr txBox="1">
            <a:spLocks noChangeArrowheads="1"/>
          </p:cNvSpPr>
          <p:nvPr/>
        </p:nvSpPr>
        <p:spPr bwMode="auto">
          <a:xfrm>
            <a:off x="1168400" y="5248275"/>
            <a:ext cx="727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A: 20</a:t>
            </a:r>
            <a:br>
              <a:rPr lang="en-US"/>
            </a:br>
            <a:r>
              <a:rPr lang="en-US"/>
              <a:t>B: 25</a:t>
            </a:r>
          </a:p>
          <a:p>
            <a:pPr eaLnBrk="1" hangingPunct="1"/>
            <a:r>
              <a:rPr lang="en-US"/>
              <a:t>C: 30</a:t>
            </a:r>
          </a:p>
        </p:txBody>
      </p:sp>
      <p:sp>
        <p:nvSpPr>
          <p:cNvPr id="33814" name="Text Box 30"/>
          <p:cNvSpPr txBox="1">
            <a:spLocks noChangeArrowheads="1"/>
          </p:cNvSpPr>
          <p:nvPr/>
        </p:nvSpPr>
        <p:spPr bwMode="auto">
          <a:xfrm>
            <a:off x="6443663" y="5229225"/>
            <a:ext cx="727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A: 10</a:t>
            </a:r>
            <a:br>
              <a:rPr lang="en-US"/>
            </a:br>
            <a:r>
              <a:rPr lang="en-US"/>
              <a:t>B: 20</a:t>
            </a:r>
          </a:p>
          <a:p>
            <a:pPr eaLnBrk="1" hangingPunct="1"/>
            <a:r>
              <a:rPr lang="en-US"/>
              <a:t>C: 30</a:t>
            </a:r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881063" y="6113463"/>
            <a:ext cx="197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Turnaround times</a:t>
            </a: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5940425" y="6165850"/>
            <a:ext cx="197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Turnaround times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FEDB6D-7390-BF46-9DDC-3F9203542F40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j-cs"/>
              </a:rPr>
              <a:t>Time Quantum and Context Switch Time</a:t>
            </a:r>
          </a:p>
        </p:txBody>
      </p:sp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133600"/>
            <a:ext cx="70659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6685F3-D1E7-294E-A94D-E9F0952A5511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72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Turnaround Time Varies With The Time Quantum</a:t>
            </a: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5005388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8CE511-5FEB-6046-882B-F2E974713A3C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Multilevel Queue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Ready queue is partitioned into </a:t>
            </a:r>
            <a:r>
              <a:rPr lang="en-US" dirty="0" smtClean="0">
                <a:latin typeface="Arial" charset="0"/>
                <a:ea typeface="ＭＳ Ｐゴシック" charset="0"/>
              </a:rPr>
              <a:t>separate (multiple)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queues</a:t>
            </a:r>
            <a:r>
              <a:rPr lang="en-US" dirty="0" smtClean="0">
                <a:latin typeface="Arial" charset="0"/>
                <a:ea typeface="ＭＳ Ｐゴシック" charset="0"/>
              </a:rPr>
              <a:t>:. 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For example: 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Two queues 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foreground </a:t>
            </a:r>
            <a:r>
              <a:rPr lang="en-US" dirty="0">
                <a:latin typeface="Arial" charset="0"/>
                <a:ea typeface="ＭＳ Ｐゴシック" charset="0"/>
              </a:rPr>
              <a:t>(</a:t>
            </a:r>
            <a:r>
              <a:rPr lang="en-US" dirty="0" smtClean="0">
                <a:latin typeface="Arial" charset="0"/>
                <a:ea typeface="ＭＳ Ｐゴシック" charset="0"/>
              </a:rPr>
              <a:t>interactive) and background </a:t>
            </a:r>
            <a:r>
              <a:rPr lang="en-US" dirty="0">
                <a:latin typeface="Arial" charset="0"/>
                <a:ea typeface="ＭＳ Ｐゴシック" charset="0"/>
              </a:rPr>
              <a:t>(batch)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Each queue has its own scheduling algorithm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foreground – RR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background – FCFS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Scheduling</a:t>
            </a:r>
            <a:r>
              <a:rPr lang="en-US" dirty="0">
                <a:latin typeface="Arial" charset="0"/>
                <a:ea typeface="ＭＳ Ｐゴシック" charset="0"/>
              </a:rPr>
              <a:t> must be done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between the </a:t>
            </a:r>
            <a:r>
              <a:rPr lang="en-US" dirty="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queues </a:t>
            </a:r>
            <a:r>
              <a:rPr lang="en-US" dirty="0" smtClean="0">
                <a:latin typeface="Arial" charset="0"/>
                <a:ea typeface="ＭＳ Ｐゴシック" charset="0"/>
              </a:rPr>
              <a:t>as well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Fixed </a:t>
            </a:r>
            <a:r>
              <a:rPr lang="en-US" dirty="0" smtClean="0">
                <a:latin typeface="Arial" charset="0"/>
                <a:ea typeface="ＭＳ Ｐゴシック" charset="0"/>
              </a:rPr>
              <a:t> (strict) </a:t>
            </a:r>
            <a:r>
              <a:rPr lang="en-US" dirty="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priority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scheduling</a:t>
            </a:r>
            <a:r>
              <a:rPr lang="en-US" dirty="0">
                <a:latin typeface="Arial" charset="0"/>
                <a:ea typeface="ＭＳ Ｐゴシック" charset="0"/>
              </a:rPr>
              <a:t>; (i.e., serve all from foreground then from background).  Possibility of starvation.</a:t>
            </a:r>
          </a:p>
          <a:p>
            <a:pPr lvl="1" eaLnBrk="1" hangingPunct="1"/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Time </a:t>
            </a:r>
            <a:r>
              <a:rPr lang="en-US" dirty="0" smtClean="0">
                <a:solidFill>
                  <a:srgbClr val="FF3300"/>
                </a:solidFill>
                <a:latin typeface="Arial" charset="0"/>
                <a:ea typeface="ＭＳ Ｐゴシック" charset="0"/>
              </a:rPr>
              <a:t>slicing </a:t>
            </a:r>
            <a:r>
              <a:rPr lang="en-US" dirty="0">
                <a:latin typeface="Arial" charset="0"/>
                <a:ea typeface="ＭＳ Ｐゴシック" charset="0"/>
              </a:rPr>
              <a:t>– each queue gets a certain amount of CPU time which it can schedule amongst its processes; i.e., 80% to foreground in RR; 20% to background in FCFS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CBDD56-F199-A446-880B-C6B23BD0EEAA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732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Multilevel Queue Scheduling</a:t>
            </a:r>
          </a:p>
        </p:txBody>
      </p:sp>
      <p:pic>
        <p:nvPicPr>
          <p:cNvPr id="37892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7121525" cy="467995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967A6F-1A75-1347-8DEF-508F807919CA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Multilevel Feedback Queue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process can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move between the various queues</a:t>
            </a:r>
            <a:r>
              <a:rPr lang="en-US" dirty="0" smtClean="0">
                <a:cs typeface="+mn-cs"/>
              </a:rPr>
              <a:t>; aging can be implemented this way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specific Multilevel-Feedback-</a:t>
            </a:r>
            <a:r>
              <a:rPr lang="en-US" dirty="0">
                <a:cs typeface="+mn-cs"/>
              </a:rPr>
              <a:t>Q</a:t>
            </a:r>
            <a:r>
              <a:rPr lang="en-US" dirty="0" smtClean="0">
                <a:cs typeface="+mn-cs"/>
              </a:rPr>
              <a:t>ueue scheduler is defined by the following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parameters</a:t>
            </a:r>
            <a:r>
              <a:rPr lang="en-US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number of queues</a:t>
            </a:r>
          </a:p>
          <a:p>
            <a:pPr lvl="1" eaLnBrk="1" hangingPunct="1">
              <a:defRPr/>
            </a:pPr>
            <a:r>
              <a:rPr lang="en-US" dirty="0" smtClean="0"/>
              <a:t>scheduling algorithms for each queue</a:t>
            </a:r>
          </a:p>
          <a:p>
            <a:pPr lvl="1" eaLnBrk="1" hangingPunct="1">
              <a:defRPr/>
            </a:pPr>
            <a:r>
              <a:rPr lang="en-US" dirty="0" smtClean="0"/>
              <a:t>method used to determine when to upgrade a process</a:t>
            </a:r>
          </a:p>
          <a:p>
            <a:pPr lvl="1" eaLnBrk="1" hangingPunct="1">
              <a:defRPr/>
            </a:pPr>
            <a:r>
              <a:rPr lang="en-US" dirty="0" smtClean="0"/>
              <a:t>method used to determine when to demote a process</a:t>
            </a:r>
          </a:p>
          <a:p>
            <a:pPr lvl="1" eaLnBrk="1" hangingPunct="1">
              <a:defRPr/>
            </a:pPr>
            <a:r>
              <a:rPr lang="en-US" dirty="0" smtClean="0"/>
              <a:t>method used to determine which queue a process will enter when that process needs service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154635-20D7-8846-B4D5-CD75016448E9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 of Multilevel Feedback Queue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Three queues: </a:t>
            </a:r>
          </a:p>
          <a:p>
            <a:pPr lvl="1" eaLnBrk="1" hangingPunct="1"/>
            <a:r>
              <a:rPr lang="en-US" i="1" dirty="0">
                <a:latin typeface="Arial" charset="0"/>
                <a:ea typeface="ＭＳ Ｐゴシック" charset="0"/>
              </a:rPr>
              <a:t>Q</a:t>
            </a:r>
            <a:r>
              <a:rPr lang="en-US" baseline="-25000" dirty="0">
                <a:latin typeface="Arial" charset="0"/>
                <a:ea typeface="ＭＳ Ｐゴシック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</a:rPr>
              <a:t> – RR with time quantum 8 milliseconds</a:t>
            </a:r>
          </a:p>
          <a:p>
            <a:pPr lvl="1" eaLnBrk="1" hangingPunct="1"/>
            <a:r>
              <a:rPr lang="en-US" i="1" dirty="0">
                <a:latin typeface="Arial" charset="0"/>
                <a:ea typeface="ＭＳ Ｐゴシック" charset="0"/>
              </a:rPr>
              <a:t>Q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 – RR time quantum 16 milliseconds</a:t>
            </a:r>
          </a:p>
          <a:p>
            <a:pPr lvl="1" eaLnBrk="1" hangingPunct="1"/>
            <a:r>
              <a:rPr lang="en-US" i="1" dirty="0">
                <a:latin typeface="Arial" charset="0"/>
                <a:ea typeface="ＭＳ Ｐゴシック" charset="0"/>
              </a:rPr>
              <a:t>Q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 – FCFS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Scheduling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 new job enters queue </a:t>
            </a:r>
            <a:r>
              <a:rPr lang="en-US" i="1" dirty="0">
                <a:latin typeface="Arial" charset="0"/>
                <a:ea typeface="ＭＳ Ｐゴシック" charset="0"/>
              </a:rPr>
              <a:t>Q</a:t>
            </a:r>
            <a:r>
              <a:rPr lang="en-US" i="1" baseline="-25000" dirty="0">
                <a:latin typeface="Arial" charset="0"/>
                <a:ea typeface="ＭＳ Ｐゴシック" charset="0"/>
              </a:rPr>
              <a:t>0</a:t>
            </a:r>
            <a:r>
              <a:rPr lang="en-US" i="1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which is served</a:t>
            </a:r>
            <a:r>
              <a:rPr lang="en-US" i="1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RR (q=8). When it gains CPU, job receives 8 milliseconds.  If it does not finish in 8 milliseconds, job is moved to queue </a:t>
            </a:r>
            <a:r>
              <a:rPr lang="en-US" i="1" dirty="0">
                <a:latin typeface="Arial" charset="0"/>
                <a:ea typeface="ＭＳ Ｐゴシック" charset="0"/>
              </a:rPr>
              <a:t>Q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At </a:t>
            </a:r>
            <a:r>
              <a:rPr lang="en-US" i="1" dirty="0">
                <a:latin typeface="Arial" charset="0"/>
                <a:ea typeface="ＭＳ Ｐゴシック" charset="0"/>
              </a:rPr>
              <a:t>Q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 job is again served RR and receives 16 additional milliseconds.  If it still does not complete, it is preempted and moved to queue </a:t>
            </a:r>
            <a:r>
              <a:rPr lang="en-US" i="1" dirty="0">
                <a:latin typeface="Arial" charset="0"/>
                <a:ea typeface="ＭＳ Ｐゴシック" charset="0"/>
              </a:rPr>
              <a:t>Q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At </a:t>
            </a:r>
            <a:r>
              <a:rPr lang="en-US" i="1" dirty="0" smtClean="0">
                <a:latin typeface="Arial" charset="0"/>
                <a:ea typeface="ＭＳ Ｐゴシック" charset="0"/>
              </a:rPr>
              <a:t>Q</a:t>
            </a:r>
            <a:r>
              <a:rPr lang="en-US" baseline="-25000" dirty="0" smtClean="0">
                <a:latin typeface="Arial" charset="0"/>
                <a:ea typeface="ＭＳ Ｐゴシック" charset="0"/>
              </a:rPr>
              <a:t>2</a:t>
            </a:r>
            <a:r>
              <a:rPr lang="en-US" dirty="0" smtClean="0">
                <a:latin typeface="Arial" charset="0"/>
                <a:ea typeface="ＭＳ Ｐゴシック" charset="0"/>
              </a:rPr>
              <a:t>, jobs are served with FCFS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3E8F67-4F18-4C4A-A4AE-980DB7DBE368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Multilevel Feedback Queues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916113"/>
            <a:ext cx="6124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DF7454-D11D-F644-9A0C-45A15C94C9C6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7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Alternating Sequence of CPU and I/O Bursts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97025"/>
            <a:ext cx="2528888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57DF1A-2E3F-134B-BC82-32AF20DB262F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 Scheduling</a:t>
            </a:r>
          </a:p>
        </p:txBody>
      </p:sp>
      <p:sp>
        <p:nvSpPr>
          <p:cNvPr id="7997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AFCBEC-0F58-354C-A0E8-7F6916987C7F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 Scheduling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Distinction between user-level and kernel-level </a:t>
            </a:r>
            <a:r>
              <a:rPr lang="en-US" dirty="0" smtClean="0">
                <a:latin typeface="Arial" charset="0"/>
                <a:ea typeface="ＭＳ Ｐゴシック" charset="0"/>
              </a:rPr>
              <a:t>threads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In many</a:t>
            </a:r>
            <a:r>
              <a:rPr lang="en-US" dirty="0">
                <a:latin typeface="Arial" charset="0"/>
                <a:ea typeface="ＭＳ Ｐゴシック" charset="0"/>
              </a:rPr>
              <a:t>-to-one and many-to-many models, </a:t>
            </a:r>
            <a:r>
              <a:rPr lang="en-US" dirty="0" smtClean="0">
                <a:latin typeface="Arial" charset="0"/>
                <a:ea typeface="ＭＳ Ｐゴシック" charset="0"/>
              </a:rPr>
              <a:t>user-level thread </a:t>
            </a:r>
            <a:r>
              <a:rPr lang="en-US" dirty="0">
                <a:latin typeface="Arial" charset="0"/>
                <a:ea typeface="ＭＳ Ｐゴシック" charset="0"/>
              </a:rPr>
              <a:t>library schedules user-level threads to run on </a:t>
            </a:r>
            <a:r>
              <a:rPr lang="en-US" dirty="0" smtClean="0">
                <a:latin typeface="Arial" charset="0"/>
                <a:ea typeface="ＭＳ Ｐゴシック" charset="0"/>
              </a:rPr>
              <a:t>an LWP (virtual processor)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This is known as </a:t>
            </a:r>
            <a:r>
              <a:rPr lang="en-US" b="1" dirty="0" smtClean="0">
                <a:latin typeface="Arial" charset="0"/>
                <a:ea typeface="ＭＳ Ｐゴシック" charset="0"/>
              </a:rPr>
              <a:t>process</a:t>
            </a:r>
            <a:r>
              <a:rPr lang="en-US" b="1" dirty="0">
                <a:latin typeface="Arial" charset="0"/>
                <a:ea typeface="ＭＳ Ｐゴシック" charset="0"/>
              </a:rPr>
              <a:t>-contention scope (PCS</a:t>
            </a:r>
            <a:r>
              <a:rPr lang="en-US" b="1" dirty="0" smtClean="0">
                <a:latin typeface="Arial" charset="0"/>
                <a:ea typeface="ＭＳ Ｐゴシック" charset="0"/>
              </a:rPr>
              <a:t>), </a:t>
            </a:r>
            <a:r>
              <a:rPr lang="en-US" dirty="0" smtClean="0">
                <a:latin typeface="Arial" charset="0"/>
                <a:ea typeface="ＭＳ Ｐゴシック" charset="0"/>
              </a:rPr>
              <a:t>since </a:t>
            </a:r>
            <a:r>
              <a:rPr lang="en-US" dirty="0">
                <a:latin typeface="Arial" charset="0"/>
                <a:ea typeface="ＭＳ Ｐゴシック" charset="0"/>
              </a:rPr>
              <a:t>scheduling competition is </a:t>
            </a:r>
            <a:r>
              <a:rPr lang="en-US" dirty="0" smtClean="0">
                <a:latin typeface="Arial" charset="0"/>
                <a:ea typeface="ＭＳ Ｐゴシック" charset="0"/>
              </a:rPr>
              <a:t>happening within </a:t>
            </a:r>
            <a:r>
              <a:rPr lang="en-US" dirty="0">
                <a:latin typeface="Arial" charset="0"/>
                <a:ea typeface="ＭＳ Ｐゴシック" charset="0"/>
              </a:rPr>
              <a:t>the process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In one-to-one model, kernel schedules a thread onto available CPU. 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This is known as  </a:t>
            </a:r>
            <a:r>
              <a:rPr lang="en-US" b="1" dirty="0" smtClean="0">
                <a:latin typeface="Arial" charset="0"/>
                <a:ea typeface="ＭＳ Ｐゴシック" charset="0"/>
              </a:rPr>
              <a:t>system</a:t>
            </a:r>
            <a:r>
              <a:rPr lang="en-US" b="1" dirty="0">
                <a:latin typeface="Arial" charset="0"/>
                <a:ea typeface="ＭＳ Ｐゴシック" charset="0"/>
              </a:rPr>
              <a:t>-contention scope (SCS) </a:t>
            </a:r>
            <a:r>
              <a:rPr lang="en-US" dirty="0" smtClean="0">
                <a:latin typeface="Arial" charset="0"/>
                <a:ea typeface="ＭＳ Ｐゴシック" charset="0"/>
              </a:rPr>
              <a:t>– since scheduling </a:t>
            </a:r>
            <a:r>
              <a:rPr lang="en-US" dirty="0">
                <a:latin typeface="Arial" charset="0"/>
                <a:ea typeface="ＭＳ Ｐゴシック" charset="0"/>
              </a:rPr>
              <a:t>competition </a:t>
            </a:r>
            <a:r>
              <a:rPr lang="en-US" dirty="0" smtClean="0">
                <a:latin typeface="Arial" charset="0"/>
                <a:ea typeface="ＭＳ Ｐゴシック" charset="0"/>
              </a:rPr>
              <a:t>is happening with the system.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A8DC4D-A1F2-3847-B12C-C6A34D90EB7E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 Scheduling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API allows specifying either PCS or SCS during thread creation</a:t>
            </a:r>
          </a:p>
          <a:p>
            <a:pPr lvl="1" eaLnBrk="1" hangingPunct="1">
              <a:defRPr/>
            </a:pPr>
            <a:r>
              <a:rPr lang="en-US" dirty="0" smtClean="0"/>
              <a:t>PTHREAD SCOPE PROCESS schedules threads using PCS scheduling</a:t>
            </a:r>
          </a:p>
          <a:p>
            <a:pPr lvl="1" eaLnBrk="1" hangingPunct="1">
              <a:defRPr/>
            </a:pPr>
            <a:r>
              <a:rPr lang="en-US" dirty="0" smtClean="0"/>
              <a:t>PTHREAD SCOPE SYSTEM schedules threads using SCS scheduling.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102BA-0525-8842-B280-D653567BBDA8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74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 Scheduling API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331913" y="1557338"/>
            <a:ext cx="6818312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#include &lt;</a:t>
            </a:r>
            <a:r>
              <a:rPr lang="en-US" sz="1600" dirty="0" err="1">
                <a:latin typeface="Monaco" charset="0"/>
              </a:rPr>
              <a:t>pthread.h</a:t>
            </a:r>
            <a:r>
              <a:rPr lang="en-US" sz="1600" dirty="0">
                <a:latin typeface="Monaco" charset="0"/>
              </a:rPr>
              <a:t>&gt;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#include &lt;</a:t>
            </a:r>
            <a:r>
              <a:rPr lang="en-US" sz="1600" dirty="0" err="1">
                <a:latin typeface="Monaco" charset="0"/>
              </a:rPr>
              <a:t>stdio.h</a:t>
            </a:r>
            <a:r>
              <a:rPr lang="en-US" sz="1600" dirty="0">
                <a:latin typeface="Monaco" charset="0"/>
              </a:rPr>
              <a:t>&gt;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#define NUM THREADS 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err="1">
                <a:latin typeface="Monaco" charset="0"/>
              </a:rPr>
              <a:t>int</a:t>
            </a:r>
            <a:r>
              <a:rPr lang="en-US" sz="1600" dirty="0">
                <a:latin typeface="Monaco" charset="0"/>
              </a:rPr>
              <a:t> main(</a:t>
            </a:r>
            <a:r>
              <a:rPr lang="en-US" sz="1600" dirty="0" err="1">
                <a:latin typeface="Monaco" charset="0"/>
              </a:rPr>
              <a:t>int</a:t>
            </a:r>
            <a:r>
              <a:rPr lang="en-US" sz="1600" dirty="0">
                <a:latin typeface="Monaco" charset="0"/>
              </a:rPr>
              <a:t> </a:t>
            </a:r>
            <a:r>
              <a:rPr lang="en-US" sz="1600" dirty="0" err="1">
                <a:latin typeface="Monaco" charset="0"/>
              </a:rPr>
              <a:t>argc</a:t>
            </a:r>
            <a:r>
              <a:rPr lang="en-US" sz="1600" dirty="0">
                <a:latin typeface="Monaco" charset="0"/>
              </a:rPr>
              <a:t>, char *</a:t>
            </a:r>
            <a:r>
              <a:rPr lang="en-US" sz="1600" dirty="0" err="1">
                <a:latin typeface="Monaco" charset="0"/>
              </a:rPr>
              <a:t>argv</a:t>
            </a:r>
            <a:r>
              <a:rPr lang="en-US" sz="1600" dirty="0">
                <a:latin typeface="Monaco" charset="0"/>
              </a:rPr>
              <a:t>[])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 </a:t>
            </a:r>
            <a:r>
              <a:rPr lang="en-US" sz="1600" dirty="0" err="1">
                <a:latin typeface="Monaco" charset="0"/>
              </a:rPr>
              <a:t>int</a:t>
            </a:r>
            <a:r>
              <a:rPr lang="en-US" sz="1600" dirty="0">
                <a:latin typeface="Monaco" charset="0"/>
              </a:rPr>
              <a:t> </a:t>
            </a:r>
            <a:r>
              <a:rPr lang="en-US" sz="1600" dirty="0" err="1">
                <a:latin typeface="Monaco" charset="0"/>
              </a:rPr>
              <a:t>i</a:t>
            </a:r>
            <a:r>
              <a:rPr lang="en-US" sz="1600" dirty="0">
                <a:latin typeface="Monaco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</a:t>
            </a:r>
            <a:r>
              <a:rPr lang="en-US" sz="1600" dirty="0" err="1">
                <a:latin typeface="Monaco" charset="0"/>
              </a:rPr>
              <a:t>pthread</a:t>
            </a:r>
            <a:r>
              <a:rPr lang="en-US" sz="1600" dirty="0">
                <a:latin typeface="Monaco" charset="0"/>
              </a:rPr>
              <a:t> t </a:t>
            </a:r>
            <a:r>
              <a:rPr lang="en-US" sz="1600" dirty="0" err="1">
                <a:latin typeface="Monaco" charset="0"/>
              </a:rPr>
              <a:t>tid</a:t>
            </a:r>
            <a:r>
              <a:rPr lang="en-US" sz="1600" dirty="0">
                <a:latin typeface="Monaco" charset="0"/>
              </a:rPr>
              <a:t>[NUM THREADS];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</a:t>
            </a:r>
            <a:r>
              <a:rPr lang="en-US" sz="1600" dirty="0" err="1">
                <a:latin typeface="Monaco" charset="0"/>
              </a:rPr>
              <a:t>pthread</a:t>
            </a:r>
            <a:r>
              <a:rPr lang="en-US" sz="1600" dirty="0">
                <a:latin typeface="Monaco" charset="0"/>
              </a:rPr>
              <a:t> </a:t>
            </a:r>
            <a:r>
              <a:rPr lang="en-US" sz="1600" dirty="0" err="1">
                <a:latin typeface="Monaco" charset="0"/>
              </a:rPr>
              <a:t>attr</a:t>
            </a:r>
            <a:r>
              <a:rPr lang="en-US" sz="1600" dirty="0">
                <a:latin typeface="Monaco" charset="0"/>
              </a:rPr>
              <a:t> t </a:t>
            </a:r>
            <a:r>
              <a:rPr lang="en-US" sz="1600" dirty="0" err="1">
                <a:latin typeface="Monaco" charset="0"/>
              </a:rPr>
              <a:t>attr</a:t>
            </a:r>
            <a:r>
              <a:rPr lang="en-US" sz="1600" dirty="0">
                <a:latin typeface="Monaco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/* get the default attributes 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</a:t>
            </a:r>
            <a:r>
              <a:rPr lang="en-US" sz="1600" dirty="0" err="1">
                <a:latin typeface="Monaco" charset="0"/>
              </a:rPr>
              <a:t>pthread</a:t>
            </a:r>
            <a:r>
              <a:rPr lang="en-US" sz="1600" dirty="0">
                <a:latin typeface="Monaco" charset="0"/>
              </a:rPr>
              <a:t> </a:t>
            </a:r>
            <a:r>
              <a:rPr lang="en-US" sz="1600" dirty="0" err="1">
                <a:latin typeface="Monaco" charset="0"/>
              </a:rPr>
              <a:t>attr</a:t>
            </a:r>
            <a:r>
              <a:rPr lang="en-US" sz="1600" dirty="0">
                <a:latin typeface="Monaco" charset="0"/>
              </a:rPr>
              <a:t> </a:t>
            </a:r>
            <a:r>
              <a:rPr lang="en-US" sz="1600" dirty="0" err="1">
                <a:latin typeface="Monaco" charset="0"/>
              </a:rPr>
              <a:t>init</a:t>
            </a:r>
            <a:r>
              <a:rPr lang="en-US" sz="1600" dirty="0">
                <a:latin typeface="Monaco" charset="0"/>
              </a:rPr>
              <a:t>(&amp;</a:t>
            </a:r>
            <a:r>
              <a:rPr lang="en-US" sz="1600" dirty="0" err="1">
                <a:latin typeface="Monaco" charset="0"/>
              </a:rPr>
              <a:t>attr</a:t>
            </a:r>
            <a:r>
              <a:rPr lang="en-US" sz="1600" dirty="0">
                <a:latin typeface="Monaco" charset="0"/>
              </a:rPr>
              <a:t>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/* set the scheduling algorithm to PROCESS or SYSTEM 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	</a:t>
            </a:r>
            <a:r>
              <a:rPr lang="en-US" sz="1600" dirty="0" err="1">
                <a:solidFill>
                  <a:srgbClr val="FF3300"/>
                </a:solidFill>
                <a:latin typeface="Monaco" charset="0"/>
              </a:rPr>
              <a:t>pthread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 </a:t>
            </a:r>
            <a:r>
              <a:rPr lang="en-US" sz="1600" dirty="0" err="1">
                <a:solidFill>
                  <a:srgbClr val="FF3300"/>
                </a:solidFill>
                <a:latin typeface="Monaco" charset="0"/>
              </a:rPr>
              <a:t>attr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 </a:t>
            </a:r>
            <a:r>
              <a:rPr lang="en-US" sz="1600" dirty="0" err="1">
                <a:solidFill>
                  <a:srgbClr val="FF3300"/>
                </a:solidFill>
                <a:latin typeface="Monaco" charset="0"/>
              </a:rPr>
              <a:t>setscope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(&amp;</a:t>
            </a:r>
            <a:r>
              <a:rPr lang="en-US" sz="1600" dirty="0" err="1">
                <a:solidFill>
                  <a:srgbClr val="FF3300"/>
                </a:solidFill>
                <a:latin typeface="Monaco" charset="0"/>
              </a:rPr>
              <a:t>attr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, </a:t>
            </a:r>
            <a:r>
              <a:rPr lang="en-US" sz="1600" b="1" dirty="0">
                <a:solidFill>
                  <a:srgbClr val="FF3300"/>
                </a:solidFill>
                <a:latin typeface="Monaco" charset="0"/>
              </a:rPr>
              <a:t>PTHREAD_SCOPE_SYSTEM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/* set the scheduling policy - FIFO, RT, or OTHER 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	</a:t>
            </a:r>
            <a:r>
              <a:rPr lang="en-US" sz="1600" dirty="0" err="1">
                <a:solidFill>
                  <a:srgbClr val="FF3300"/>
                </a:solidFill>
                <a:latin typeface="Monaco" charset="0"/>
              </a:rPr>
              <a:t>pthread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 </a:t>
            </a:r>
            <a:r>
              <a:rPr lang="en-US" sz="1600" dirty="0" err="1">
                <a:solidFill>
                  <a:srgbClr val="FF3300"/>
                </a:solidFill>
                <a:latin typeface="Monaco" charset="0"/>
              </a:rPr>
              <a:t>attr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 </a:t>
            </a:r>
            <a:r>
              <a:rPr lang="en-US" sz="1600" dirty="0" err="1">
                <a:solidFill>
                  <a:srgbClr val="FF3300"/>
                </a:solidFill>
                <a:latin typeface="Monaco" charset="0"/>
              </a:rPr>
              <a:t>setschedpolicy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(&amp;</a:t>
            </a:r>
            <a:r>
              <a:rPr lang="en-US" sz="1600" dirty="0" err="1">
                <a:solidFill>
                  <a:srgbClr val="FF3300"/>
                </a:solidFill>
                <a:latin typeface="Monaco" charset="0"/>
              </a:rPr>
              <a:t>attr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, </a:t>
            </a:r>
            <a:r>
              <a:rPr lang="en-US" sz="1600" b="1" dirty="0">
                <a:solidFill>
                  <a:srgbClr val="FF3300"/>
                </a:solidFill>
                <a:latin typeface="Monaco" charset="0"/>
              </a:rPr>
              <a:t>SCHED_OTHER</a:t>
            </a:r>
            <a:r>
              <a:rPr lang="en-US" sz="1600" dirty="0">
                <a:solidFill>
                  <a:srgbClr val="FF3300"/>
                </a:solidFill>
                <a:latin typeface="Monaco" charset="0"/>
              </a:rPr>
              <a:t>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/* create the threads 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for (</a:t>
            </a:r>
            <a:r>
              <a:rPr lang="en-US" sz="1600" dirty="0" err="1">
                <a:latin typeface="Monaco" charset="0"/>
              </a:rPr>
              <a:t>i</a:t>
            </a:r>
            <a:r>
              <a:rPr lang="en-US" sz="1600" dirty="0">
                <a:latin typeface="Monaco" charset="0"/>
              </a:rPr>
              <a:t> = 0; </a:t>
            </a:r>
            <a:r>
              <a:rPr lang="en-US" sz="1600" dirty="0" err="1">
                <a:latin typeface="Monaco" charset="0"/>
              </a:rPr>
              <a:t>i</a:t>
            </a:r>
            <a:r>
              <a:rPr lang="en-US" sz="1600" dirty="0">
                <a:latin typeface="Monaco" charset="0"/>
              </a:rPr>
              <a:t> &lt; NUM THREADS; </a:t>
            </a:r>
            <a:r>
              <a:rPr lang="en-US" sz="1600" dirty="0" err="1">
                <a:latin typeface="Monaco" charset="0"/>
              </a:rPr>
              <a:t>i</a:t>
            </a:r>
            <a:r>
              <a:rPr lang="en-US" sz="1600" dirty="0">
                <a:latin typeface="Monaco" charset="0"/>
              </a:rPr>
              <a:t>++)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Monaco" charset="0"/>
              </a:rPr>
              <a:t>		</a:t>
            </a:r>
            <a:r>
              <a:rPr lang="en-US" sz="1600" dirty="0" err="1">
                <a:latin typeface="Monaco" charset="0"/>
              </a:rPr>
              <a:t>pthread</a:t>
            </a:r>
            <a:r>
              <a:rPr lang="en-US" sz="1600" dirty="0">
                <a:latin typeface="Monaco" charset="0"/>
              </a:rPr>
              <a:t> create(&amp;</a:t>
            </a:r>
            <a:r>
              <a:rPr lang="en-US" sz="1600" dirty="0" err="1">
                <a:latin typeface="Monaco" charset="0"/>
              </a:rPr>
              <a:t>tid</a:t>
            </a:r>
            <a:r>
              <a:rPr lang="en-US" sz="1600" dirty="0">
                <a:latin typeface="Monaco" charset="0"/>
              </a:rPr>
              <a:t>[</a:t>
            </a:r>
            <a:r>
              <a:rPr lang="en-US" sz="1600" dirty="0" err="1">
                <a:latin typeface="Monaco" charset="0"/>
              </a:rPr>
              <a:t>i</a:t>
            </a:r>
            <a:r>
              <a:rPr lang="en-US" sz="1600" dirty="0">
                <a:latin typeface="Monaco" charset="0"/>
              </a:rPr>
              <a:t>],&amp;</a:t>
            </a:r>
            <a:r>
              <a:rPr lang="en-US" sz="1600" dirty="0" err="1">
                <a:latin typeface="Monaco" charset="0"/>
              </a:rPr>
              <a:t>attr,runner,NULL</a:t>
            </a:r>
            <a:r>
              <a:rPr lang="en-US" sz="1600" dirty="0">
                <a:latin typeface="Monaco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052B07-BB60-F646-AE4B-3A772139D6D5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74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 Scheduling API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835150" y="1844675"/>
            <a:ext cx="609917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	/* now join on each thread */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	for (i = 0; i &lt; NUM THREADS; i++)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		pthread join(tid[i], NULL);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 /* Each thread will begin control in this function */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void *runner(void *param)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{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	printf("I am a thread\n");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	pthread exit(0);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latin typeface="Monaco" charset="0"/>
              </a:rPr>
              <a:t>}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775B02-963F-1C40-ABF1-9D2C839FBC84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801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Multiprocessor Scheduling</a:t>
            </a:r>
          </a:p>
        </p:txBody>
      </p:sp>
      <p:sp>
        <p:nvSpPr>
          <p:cNvPr id="8017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E420CB-81A0-3B40-B38B-03959ABEA276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Multiple-Processor Scheduling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CPU scheduling more complex when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multiple CPUs </a:t>
            </a:r>
            <a:r>
              <a:rPr lang="en-US" dirty="0">
                <a:latin typeface="Arial" charset="0"/>
                <a:ea typeface="ＭＳ Ｐゴシック" charset="0"/>
              </a:rPr>
              <a:t>are available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Homogeneous processors within a multiprocessor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Asymmetric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multiprocessing</a:t>
            </a:r>
            <a:r>
              <a:rPr lang="en-US" dirty="0">
                <a:latin typeface="Arial" charset="0"/>
                <a:ea typeface="ＭＳ Ｐゴシック" charset="0"/>
              </a:rPr>
              <a:t> – only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one processor accesses </a:t>
            </a:r>
            <a:r>
              <a:rPr lang="en-US" dirty="0">
                <a:latin typeface="Arial" charset="0"/>
                <a:ea typeface="ＭＳ Ｐゴシック" charset="0"/>
              </a:rPr>
              <a:t>the system data structures, alleviating the need for data sharing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Symmetric multiprocessing  </a:t>
            </a:r>
            <a:r>
              <a:rPr lang="en-US" dirty="0">
                <a:latin typeface="Arial" charset="0"/>
                <a:ea typeface="ＭＳ Ｐゴシック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SMP</a:t>
            </a:r>
            <a:r>
              <a:rPr lang="en-US" dirty="0">
                <a:latin typeface="Arial" charset="0"/>
                <a:ea typeface="ＭＳ Ｐゴシック" charset="0"/>
              </a:rPr>
              <a:t>) –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each processor is self-scheduling</a:t>
            </a:r>
            <a:r>
              <a:rPr lang="en-US" dirty="0">
                <a:latin typeface="Arial" charset="0"/>
                <a:ea typeface="ＭＳ Ｐゴシック" charset="0"/>
              </a:rPr>
              <a:t>, all processes in common ready queue, or each has its own private queue of ready processes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Processor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affinity</a:t>
            </a:r>
            <a:r>
              <a:rPr lang="en-US" dirty="0">
                <a:latin typeface="Arial" charset="0"/>
                <a:ea typeface="ＭＳ Ｐゴシック" charset="0"/>
              </a:rPr>
              <a:t> – process has affinity for processor on which it is currently running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soft affinity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hard affinity</a:t>
            </a:r>
          </a:p>
          <a:p>
            <a:pPr eaLnBrk="1" hangingPunct="1"/>
            <a:endParaRPr lang="en-US" dirty="0">
              <a:solidFill>
                <a:srgbClr val="FF99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Multiple-Processor </a:t>
            </a:r>
            <a:r>
              <a:rPr lang="en-US" dirty="0" smtClean="0"/>
              <a:t>Scheduling</a:t>
            </a:r>
            <a:br>
              <a:rPr lang="en-US" dirty="0" smtClean="0"/>
            </a:br>
            <a:r>
              <a:rPr lang="en-US" dirty="0" smtClean="0"/>
              <a:t>SMP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47664" y="1772816"/>
            <a:ext cx="1080120" cy="1080120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CPU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07904" y="1772816"/>
            <a:ext cx="1080120" cy="1080120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CPU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0152" y="1772816"/>
            <a:ext cx="1080120" cy="1080120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CPU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91680" y="3212976"/>
            <a:ext cx="864096" cy="504056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Cache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79912" y="3212976"/>
            <a:ext cx="864096" cy="504056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Cache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84168" y="3212976"/>
            <a:ext cx="864096" cy="504056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Cache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47664" y="4077072"/>
            <a:ext cx="5688632" cy="1512168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5589240"/>
            <a:ext cx="158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907704" y="4149080"/>
            <a:ext cx="1584176" cy="1152128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Kernel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07904" y="4149080"/>
            <a:ext cx="576064" cy="1296144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P1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72000" y="4149080"/>
            <a:ext cx="576064" cy="792088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92080" y="4149080"/>
            <a:ext cx="576064" cy="1080120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16216" y="4149080"/>
            <a:ext cx="576064" cy="792088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P10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42930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2555776" y="4221088"/>
            <a:ext cx="720080" cy="288032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sch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38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B63322-0769-8B48-A7DB-0C74317E6AE9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NUMA and CPU Scheduling</a:t>
            </a:r>
          </a:p>
        </p:txBody>
      </p:sp>
      <p:pic>
        <p:nvPicPr>
          <p:cNvPr id="49156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830888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595515-81E1-2D46-81A7-902E15E65CE3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Multicore Processors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Recent trend to place multiple processor cores (CPUs) on same physical chip (die)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Faster and consumes less power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Multiple threads per core also growing (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hardware threading</a:t>
            </a:r>
            <a:r>
              <a:rPr lang="en-US" dirty="0" smtClean="0"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Takes advantage of </a:t>
            </a:r>
            <a:r>
              <a:rPr lang="en-US" i="1" dirty="0" smtClean="0"/>
              <a:t>memory stall </a:t>
            </a:r>
            <a:r>
              <a:rPr lang="en-US" dirty="0" smtClean="0"/>
              <a:t>to make progress on another thread while memory retrieve is happening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90F360-CD26-D74C-8C1E-520363542230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Histogram of CPU-burst Times</a:t>
            </a:r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928813"/>
            <a:ext cx="572135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51BA25-752D-B643-B098-ED97D759BD31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Multithreaded Multicore System</a:t>
            </a:r>
          </a:p>
        </p:txBody>
      </p:sp>
      <p:pic>
        <p:nvPicPr>
          <p:cNvPr id="51204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52700"/>
            <a:ext cx="67818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Real-Time CPU Scheduling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4E44-4630-3B47-8674-E6FAB06AB79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processes (</a:t>
            </a:r>
            <a:r>
              <a:rPr lang="en-US" dirty="0" smtClean="0">
                <a:solidFill>
                  <a:srgbClr val="FF3300"/>
                </a:solidFill>
              </a:rPr>
              <a:t>tasks</a:t>
            </a:r>
            <a:r>
              <a:rPr lang="en-US" dirty="0" smtClean="0"/>
              <a:t>) running in a system</a:t>
            </a:r>
          </a:p>
          <a:p>
            <a:pPr lvl="1"/>
            <a:r>
              <a:rPr lang="en-US" dirty="0" err="1"/>
              <a:t>HaSoft</a:t>
            </a:r>
            <a:r>
              <a:rPr lang="en-US" dirty="0"/>
              <a:t> real time system</a:t>
            </a:r>
          </a:p>
          <a:p>
            <a:r>
              <a:rPr lang="en-US" dirty="0"/>
              <a:t>Commonly, RT systems are </a:t>
            </a:r>
            <a:r>
              <a:rPr lang="en-US" dirty="0">
                <a:solidFill>
                  <a:srgbClr val="FF3300"/>
                </a:solidFill>
              </a:rPr>
              <a:t>event-driven </a:t>
            </a:r>
            <a:r>
              <a:rPr lang="en-US" dirty="0"/>
              <a:t>systems</a:t>
            </a:r>
          </a:p>
          <a:p>
            <a:pPr lvl="1"/>
            <a:r>
              <a:rPr lang="en-US" dirty="0"/>
              <a:t>An event occurs: need to respond </a:t>
            </a:r>
            <a:r>
              <a:rPr lang="en-US" dirty="0" smtClean="0"/>
              <a:t>(sun a task) as </a:t>
            </a:r>
            <a:r>
              <a:rPr lang="en-US" dirty="0"/>
              <a:t>quickly as possible</a:t>
            </a:r>
          </a:p>
          <a:p>
            <a:pPr lvl="1"/>
            <a:r>
              <a:rPr lang="en-US" dirty="0"/>
              <a:t>Minimizing </a:t>
            </a:r>
            <a:r>
              <a:rPr lang="en-US" dirty="0">
                <a:solidFill>
                  <a:srgbClr val="FF3300"/>
                </a:solidFill>
              </a:rPr>
              <a:t>latency</a:t>
            </a:r>
            <a:r>
              <a:rPr lang="en-US" dirty="0"/>
              <a:t> is important</a:t>
            </a:r>
          </a:p>
          <a:p>
            <a:r>
              <a:rPr lang="en-US" dirty="0"/>
              <a:t>Latency</a:t>
            </a:r>
          </a:p>
          <a:p>
            <a:pPr lvl="1"/>
            <a:r>
              <a:rPr lang="en-US" dirty="0"/>
              <a:t>Interrupt </a:t>
            </a:r>
            <a:r>
              <a:rPr lang="en-US" dirty="0" smtClean="0"/>
              <a:t>latency  </a:t>
            </a:r>
            <a:r>
              <a:rPr lang="en-US" dirty="0" smtClean="0"/>
              <a:t>: time from interrupt  till start of ISR</a:t>
            </a:r>
          </a:p>
          <a:p>
            <a:pPr lvl="1"/>
            <a:r>
              <a:rPr lang="en-US" dirty="0" smtClean="0"/>
              <a:t>Dispatch </a:t>
            </a:r>
            <a:r>
              <a:rPr lang="en-US" dirty="0" smtClean="0"/>
              <a:t>latency: time </a:t>
            </a:r>
            <a:r>
              <a:rPr lang="en-US" dirty="0" smtClean="0"/>
              <a:t>between task becomes runnable </a:t>
            </a:r>
            <a:r>
              <a:rPr lang="en-US" dirty="0" smtClean="0"/>
              <a:t>till  </a:t>
            </a:r>
            <a:r>
              <a:rPr lang="en-US" dirty="0" smtClean="0"/>
              <a:t>task gets </a:t>
            </a:r>
            <a:r>
              <a:rPr lang="en-US" dirty="0" smtClean="0"/>
              <a:t>running (includes the stopping of a current running process)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0396" r="-1039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5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Priority based </a:t>
            </a:r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Priority based algorithm used</a:t>
            </a:r>
          </a:p>
          <a:p>
            <a:pPr lvl="1"/>
            <a:r>
              <a:rPr lang="en-US" dirty="0" smtClean="0"/>
              <a:t>Preemption may be provided as well</a:t>
            </a:r>
          </a:p>
          <a:p>
            <a:pPr lvl="1"/>
            <a:r>
              <a:rPr lang="en-US" dirty="0" smtClean="0">
                <a:solidFill>
                  <a:srgbClr val="FF3300"/>
                </a:solidFill>
              </a:rPr>
              <a:t>Soft real time </a:t>
            </a:r>
            <a:r>
              <a:rPr lang="en-US" dirty="0" smtClean="0"/>
              <a:t>systems apply this.</a:t>
            </a:r>
          </a:p>
          <a:p>
            <a:pPr lvl="1"/>
            <a:r>
              <a:rPr lang="en-US" dirty="0" smtClean="0"/>
              <a:t>No hard </a:t>
            </a:r>
            <a:r>
              <a:rPr lang="en-US" dirty="0" smtClean="0"/>
              <a:t>guarantees</a:t>
            </a:r>
          </a:p>
          <a:p>
            <a:endParaRPr lang="en-US" dirty="0"/>
          </a:p>
          <a:p>
            <a:r>
              <a:rPr lang="en-US" dirty="0" smtClean="0"/>
              <a:t>Hard </a:t>
            </a:r>
            <a:r>
              <a:rPr lang="en-US" dirty="0" smtClean="0"/>
              <a:t>real time guarantees</a:t>
            </a:r>
          </a:p>
          <a:p>
            <a:pPr lvl="1"/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deadlines</a:t>
            </a:r>
            <a:r>
              <a:rPr lang="en-US" dirty="0" smtClean="0"/>
              <a:t> for processes (tasks) </a:t>
            </a:r>
            <a:r>
              <a:rPr lang="en-US" dirty="0" smtClean="0">
                <a:solidFill>
                  <a:srgbClr val="FF0000"/>
                </a:solidFill>
              </a:rPr>
              <a:t>to start executing</a:t>
            </a:r>
          </a:p>
          <a:p>
            <a:pPr lvl="1"/>
            <a:r>
              <a:rPr lang="en-US" dirty="0" smtClean="0"/>
              <a:t>Process may be periodic or not</a:t>
            </a:r>
          </a:p>
          <a:p>
            <a:pPr lvl="1"/>
            <a:r>
              <a:rPr lang="en-US" dirty="0" smtClean="0"/>
              <a:t>Admission </a:t>
            </a:r>
            <a:r>
              <a:rPr lang="en-US" dirty="0" smtClean="0"/>
              <a:t>control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Periodic tasks: </a:t>
            </a:r>
          </a:p>
          <a:p>
            <a:pPr lvl="2"/>
            <a:r>
              <a:rPr lang="en-US" dirty="0" smtClean="0"/>
              <a:t>period </a:t>
            </a:r>
            <a:r>
              <a:rPr lang="en-US" dirty="0"/>
              <a:t>(p) and rate (1/p), </a:t>
            </a:r>
            <a:endParaRPr lang="en-US" dirty="0" smtClean="0"/>
          </a:p>
          <a:p>
            <a:pPr lvl="2"/>
            <a:r>
              <a:rPr lang="en-US" dirty="0" err="1" smtClean="0"/>
              <a:t>cpu</a:t>
            </a:r>
            <a:r>
              <a:rPr lang="en-US" dirty="0" smtClean="0"/>
              <a:t> </a:t>
            </a:r>
            <a:r>
              <a:rPr lang="en-US" dirty="0"/>
              <a:t>time (t), </a:t>
            </a:r>
            <a:endParaRPr lang="en-US" dirty="0" smtClean="0"/>
          </a:p>
          <a:p>
            <a:pPr lvl="2"/>
            <a:r>
              <a:rPr lang="en-US" dirty="0" smtClean="0"/>
              <a:t>deadline </a:t>
            </a:r>
            <a:r>
              <a:rPr lang="en-US" dirty="0"/>
              <a:t>(d); </a:t>
            </a:r>
            <a:br>
              <a:rPr lang="en-US" dirty="0"/>
            </a:br>
            <a:r>
              <a:rPr lang="en-US" dirty="0" smtClean="0"/>
              <a:t>      We must have: 0 </a:t>
            </a:r>
            <a:r>
              <a:rPr lang="en-US" dirty="0"/>
              <a:t>&lt;=  t  &lt;= d &lt;= p</a:t>
            </a:r>
          </a:p>
          <a:p>
            <a:pPr lvl="2"/>
            <a:r>
              <a:rPr lang="en-US" dirty="0" smtClean="0"/>
              <a:t>Example scheduling: </a:t>
            </a:r>
            <a:r>
              <a:rPr lang="en-US" dirty="0">
                <a:solidFill>
                  <a:srgbClr val="008000"/>
                </a:solidFill>
              </a:rPr>
              <a:t>Rate monolithic </a:t>
            </a:r>
            <a:r>
              <a:rPr lang="en-US" dirty="0" smtClean="0">
                <a:solidFill>
                  <a:srgbClr val="008000"/>
                </a:solidFill>
              </a:rPr>
              <a:t>scheduling</a:t>
            </a:r>
          </a:p>
          <a:p>
            <a:pPr lvl="2"/>
            <a:endParaRPr lang="en-US" dirty="0">
              <a:solidFill>
                <a:srgbClr val="008000"/>
              </a:solidFill>
            </a:endParaRPr>
          </a:p>
          <a:p>
            <a:pPr lvl="2"/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Non periodic tasks: </a:t>
            </a:r>
            <a:endParaRPr lang="en-US" dirty="0"/>
          </a:p>
          <a:p>
            <a:pPr lvl="2"/>
            <a:r>
              <a:rPr lang="en-US" dirty="0" smtClean="0"/>
              <a:t>Example scheduling: </a:t>
            </a:r>
            <a:r>
              <a:rPr lang="en-US" dirty="0">
                <a:solidFill>
                  <a:srgbClr val="008000"/>
                </a:solidFill>
              </a:rPr>
              <a:t>Earliest deadline first (EDF)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8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monolithic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7338"/>
            <a:ext cx="8496300" cy="46799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Static</a:t>
            </a:r>
            <a:r>
              <a:rPr lang="en-US" dirty="0" smtClean="0"/>
              <a:t> priority used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3300"/>
                </a:solidFill>
              </a:rPr>
              <a:t>Priority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inversely</a:t>
            </a:r>
            <a:r>
              <a:rPr lang="en-US" dirty="0" smtClean="0"/>
              <a:t> proportional with </a:t>
            </a:r>
            <a:r>
              <a:rPr lang="en-US" dirty="0" smtClean="0">
                <a:solidFill>
                  <a:srgbClr val="FF3300"/>
                </a:solidFill>
              </a:rPr>
              <a:t>period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Preemptive</a:t>
            </a:r>
            <a:r>
              <a:rPr lang="en-US" dirty="0" smtClean="0"/>
              <a:t>: high priority task preempts low priority task</a:t>
            </a:r>
          </a:p>
          <a:p>
            <a:r>
              <a:rPr lang="en-US" dirty="0" smtClean="0"/>
              <a:t>CPU </a:t>
            </a:r>
            <a:r>
              <a:rPr lang="en-US" dirty="0" smtClean="0"/>
              <a:t>burst time </a:t>
            </a:r>
            <a:r>
              <a:rPr lang="en-US" dirty="0" smtClean="0"/>
              <a:t>(processing time) </a:t>
            </a:r>
            <a:r>
              <a:rPr lang="en-US" dirty="0" smtClean="0"/>
              <a:t>equal </a:t>
            </a:r>
            <a:r>
              <a:rPr lang="en-US" dirty="0" smtClean="0"/>
              <a:t>in all periods. </a:t>
            </a:r>
          </a:p>
          <a:p>
            <a:r>
              <a:rPr lang="en-US" dirty="0" smtClean="0"/>
              <a:t>CPU burst must be executed before the next period. </a:t>
            </a:r>
          </a:p>
          <a:p>
            <a:pPr lvl="1"/>
            <a:r>
              <a:rPr lang="en-US" i="1" dirty="0" smtClean="0">
                <a:solidFill>
                  <a:srgbClr val="008000"/>
                </a:solidFill>
              </a:rPr>
              <a:t>Implicit Deadline</a:t>
            </a:r>
            <a:r>
              <a:rPr lang="en-US" i="1" dirty="0" smtClean="0"/>
              <a:t> </a:t>
            </a:r>
            <a:r>
              <a:rPr lang="en-US" i="1" dirty="0" smtClean="0"/>
              <a:t>= beginning of next period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underutilize</a:t>
            </a:r>
            <a:r>
              <a:rPr lang="en-US" dirty="0" smtClean="0"/>
              <a:t> CPU. </a:t>
            </a:r>
          </a:p>
          <a:p>
            <a:r>
              <a:rPr lang="en-US" dirty="0" smtClean="0"/>
              <a:t>Is optimal for static priority case (i.e., if we can not assign priorities dynamically)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monolithic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3905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P1: cputime:20;  period 50 </a:t>
            </a:r>
            <a:br>
              <a:rPr lang="en-US" dirty="0"/>
            </a:br>
            <a:r>
              <a:rPr lang="en-US" dirty="0"/>
              <a:t>                P2: cputime:35; period100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76" y="4755728"/>
            <a:ext cx="7213600" cy="162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60848"/>
            <a:ext cx="7315200" cy="135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005064"/>
            <a:ext cx="3905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P1: cputime</a:t>
            </a:r>
            <a:r>
              <a:rPr lang="en-US" dirty="0" smtClean="0"/>
              <a:t>:25;  </a:t>
            </a:r>
            <a:r>
              <a:rPr lang="en-US" dirty="0"/>
              <a:t>period 50 </a:t>
            </a:r>
            <a:br>
              <a:rPr lang="en-US" dirty="0"/>
            </a:br>
            <a:r>
              <a:rPr lang="en-US" dirty="0"/>
              <a:t>                P2: cputime:35; </a:t>
            </a:r>
            <a:r>
              <a:rPr lang="en-US" dirty="0" smtClean="0"/>
              <a:t>period 80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6093296"/>
            <a:ext cx="185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eadline missed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1484784"/>
            <a:ext cx="400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20/50 + 35/100 = 75 / 100 less than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3187" y="4149080"/>
            <a:ext cx="400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25/50 + 35/80 = 375/400  less than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255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Deadline First (EDF)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Dynamically</a:t>
            </a:r>
            <a:r>
              <a:rPr lang="en-US" dirty="0" smtClean="0"/>
              <a:t> assigns priorities depending on the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eadlines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When a process becomes runnable (ready), it </a:t>
            </a:r>
            <a:r>
              <a:rPr lang="en-US" dirty="0" smtClean="0">
                <a:solidFill>
                  <a:srgbClr val="FF0000"/>
                </a:solidFill>
              </a:rPr>
              <a:t>announces its </a:t>
            </a:r>
            <a:r>
              <a:rPr lang="en-US" dirty="0" smtClean="0">
                <a:solidFill>
                  <a:srgbClr val="FF0000"/>
                </a:solidFill>
              </a:rPr>
              <a:t>deadline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process that has the </a:t>
            </a:r>
            <a:r>
              <a:rPr lang="en-US" u="sng" dirty="0"/>
              <a:t>E</a:t>
            </a:r>
            <a:r>
              <a:rPr lang="en-US" u="sng" dirty="0" smtClean="0"/>
              <a:t>arliest </a:t>
            </a:r>
            <a:r>
              <a:rPr lang="en-US" u="sng" dirty="0"/>
              <a:t>D</a:t>
            </a:r>
            <a:r>
              <a:rPr lang="en-US" u="sng" dirty="0" smtClean="0"/>
              <a:t>eadline </a:t>
            </a:r>
            <a:r>
              <a:rPr lang="en-US" dirty="0" smtClean="0"/>
              <a:t>is scheduled. </a:t>
            </a:r>
            <a:endParaRPr lang="en-US" dirty="0"/>
          </a:p>
          <a:p>
            <a:r>
              <a:rPr lang="en-US" dirty="0" smtClean="0"/>
              <a:t>Tasks </a:t>
            </a:r>
            <a:r>
              <a:rPr lang="en-US" dirty="0" smtClean="0"/>
              <a:t>do not need to be periodic</a:t>
            </a:r>
          </a:p>
          <a:p>
            <a:pPr lvl="1"/>
            <a:r>
              <a:rPr lang="en-US" dirty="0" smtClean="0"/>
              <a:t>CPU bursts may be different</a:t>
            </a:r>
          </a:p>
          <a:p>
            <a:pPr lvl="1"/>
            <a:r>
              <a:rPr lang="en-US" dirty="0" smtClean="0"/>
              <a:t>Theoretically optimal: can meet deadlines and can  utilize 100%</a:t>
            </a:r>
          </a:p>
          <a:p>
            <a:r>
              <a:rPr lang="en-US" dirty="0" smtClean="0"/>
              <a:t>Example: Two periodic processes (tasks): </a:t>
            </a:r>
            <a:br>
              <a:rPr lang="en-US" dirty="0" smtClean="0"/>
            </a:br>
            <a:r>
              <a:rPr lang="en-US" dirty="0" smtClean="0"/>
              <a:t>    P1</a:t>
            </a:r>
            <a:r>
              <a:rPr lang="en-US" dirty="0" smtClean="0"/>
              <a:t>: </a:t>
            </a:r>
            <a:r>
              <a:rPr lang="en-US" dirty="0" err="1" smtClean="0"/>
              <a:t>cputime</a:t>
            </a:r>
            <a:r>
              <a:rPr lang="en-US" dirty="0" smtClean="0"/>
              <a:t>: 25; period 50</a:t>
            </a:r>
            <a:br>
              <a:rPr lang="en-US" dirty="0" smtClean="0"/>
            </a:br>
            <a:r>
              <a:rPr lang="en-US" dirty="0" smtClean="0"/>
              <a:t>    P2</a:t>
            </a:r>
            <a:r>
              <a:rPr lang="en-US" dirty="0" smtClean="0"/>
              <a:t>: </a:t>
            </a:r>
            <a:r>
              <a:rPr lang="en-US" dirty="0" err="1" smtClean="0"/>
              <a:t>cpu</a:t>
            </a:r>
            <a:r>
              <a:rPr lang="en-US" dirty="0" err="1"/>
              <a:t>t</a:t>
            </a:r>
            <a:r>
              <a:rPr lang="en-US" dirty="0" err="1" smtClean="0"/>
              <a:t>ime</a:t>
            </a:r>
            <a:r>
              <a:rPr lang="en-US" dirty="0" smtClean="0"/>
              <a:t> 35; period: 80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624" y="5013176"/>
            <a:ext cx="7377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Share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Allocate T shares among all applications (processes)</a:t>
            </a:r>
          </a:p>
          <a:p>
            <a:r>
              <a:rPr lang="en-US" dirty="0" smtClean="0"/>
              <a:t>If an application has N shares, it can get N/T of CPU time. </a:t>
            </a:r>
          </a:p>
          <a:p>
            <a:r>
              <a:rPr lang="en-US" dirty="0" smtClean="0"/>
              <a:t>System ensures that each process gets CPU time proportional to its shares. </a:t>
            </a:r>
          </a:p>
          <a:p>
            <a:r>
              <a:rPr lang="en-US" dirty="0" smtClean="0"/>
              <a:t>Admission control policy required.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877310-C3AB-5042-8EA7-C3F62E5BC7FB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CPU Scheduler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3300"/>
                </a:solidFill>
                <a:cs typeface="+mn-cs"/>
              </a:rPr>
              <a:t>Selects</a:t>
            </a:r>
            <a:r>
              <a:rPr lang="en-US" dirty="0" smtClean="0">
                <a:cs typeface="+mn-cs"/>
              </a:rPr>
              <a:t> from among the processes in memory that are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ready</a:t>
            </a:r>
            <a:r>
              <a:rPr lang="en-US" dirty="0" smtClean="0">
                <a:cs typeface="+mn-cs"/>
              </a:rPr>
              <a:t> to execute, and allocates the CPU to one of them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CPU scheduling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decisions</a:t>
            </a:r>
            <a:r>
              <a:rPr lang="en-US" dirty="0" smtClean="0">
                <a:cs typeface="+mn-cs"/>
              </a:rPr>
              <a:t> may take place </a:t>
            </a:r>
            <a:r>
              <a:rPr lang="en-US" dirty="0" smtClean="0">
                <a:solidFill>
                  <a:srgbClr val="FF3300"/>
                </a:solidFill>
                <a:cs typeface="+mn-cs"/>
              </a:rPr>
              <a:t>when</a:t>
            </a:r>
            <a:r>
              <a:rPr lang="en-US" dirty="0" smtClean="0">
                <a:cs typeface="+mn-cs"/>
              </a:rPr>
              <a:t> a process: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1.	Switches from running to waiting state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2.	Switches from running to ready state (upon interrupts)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3.	Switches from waiting to ready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4.	Terminates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Scheduling under 1 and 4 is </a:t>
            </a:r>
            <a:r>
              <a:rPr lang="en-US" b="1" dirty="0" smtClean="0">
                <a:solidFill>
                  <a:srgbClr val="FF3300"/>
                </a:solidFill>
                <a:cs typeface="+mn-cs"/>
              </a:rPr>
              <a:t>non-preemptive</a:t>
            </a:r>
            <a:endParaRPr lang="en-US" dirty="0" smtClean="0">
              <a:solidFill>
                <a:srgbClr val="FF33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All other scheduling is </a:t>
            </a:r>
            <a:r>
              <a:rPr lang="en-US" b="1" dirty="0" smtClean="0">
                <a:solidFill>
                  <a:srgbClr val="FF3300"/>
                </a:solidFill>
                <a:cs typeface="+mn-cs"/>
              </a:rPr>
              <a:t>preemptive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24AB9B-D4E8-D147-992D-8D7FCCC794CA}" type="slidenum">
              <a:rPr lang="en-US"/>
              <a:pPr eaLnBrk="1" hangingPunct="1"/>
              <a:t>60</a:t>
            </a:fld>
            <a:endParaRPr lang="en-US"/>
          </a:p>
        </p:txBody>
      </p:sp>
      <p:sp>
        <p:nvSpPr>
          <p:cNvPr id="8038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Examples from Operating Systems</a:t>
            </a:r>
          </a:p>
        </p:txBody>
      </p:sp>
      <p:sp>
        <p:nvSpPr>
          <p:cNvPr id="8038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1EA3D9-9E8C-4341-99BD-1A998FFB61EC}" type="slidenum">
              <a:rPr lang="en-US"/>
              <a:pPr eaLnBrk="1" hangingPunct="1"/>
              <a:t>61</a:t>
            </a:fld>
            <a:endParaRPr 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 Examples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Solaris scheduling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Windows XP scheduling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Linux scheduling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B345E3-CDDB-834E-A669-9D23DAF02F21}" type="slidenum">
              <a:rPr lang="en-US"/>
              <a:pPr eaLnBrk="1" hangingPunct="1"/>
              <a:t>62</a:t>
            </a:fld>
            <a:endParaRPr lang="en-US"/>
          </a:p>
        </p:txBody>
      </p:sp>
      <p:sp>
        <p:nvSpPr>
          <p:cNvPr id="764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Solaris Dispatch Table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7550" y="1557338"/>
            <a:ext cx="5176838" cy="4679950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1933D6-8A15-AA46-B85B-E2E24D0D7C87}" type="slidenum">
              <a:rPr lang="en-US"/>
              <a:pPr eaLnBrk="1" hangingPunct="1"/>
              <a:t>63</a:t>
            </a:fld>
            <a:endParaRPr lang="en-US"/>
          </a:p>
        </p:txBody>
      </p:sp>
      <p:sp>
        <p:nvSpPr>
          <p:cNvPr id="76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Solaris Scheduling</a:t>
            </a:r>
          </a:p>
        </p:txBody>
      </p:sp>
      <p:pic>
        <p:nvPicPr>
          <p:cNvPr id="55300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01788"/>
            <a:ext cx="2938463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3715DF-D595-E745-9EAD-435195E58118}" type="slidenum">
              <a:rPr lang="en-US"/>
              <a:pPr eaLnBrk="1" hangingPunct="1"/>
              <a:t>64</a:t>
            </a:fld>
            <a:endParaRPr lang="en-US"/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Windows XP Priorities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73882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1FC505-4B47-DD43-9414-256ADAE5DC71}" type="slidenum">
              <a:rPr lang="en-US"/>
              <a:pPr eaLnBrk="1" hangingPunct="1"/>
              <a:t>65</a:t>
            </a:fld>
            <a:endParaRPr 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Linux Scheduling - 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CFS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Earlier O(1) scheduling; now, CFS scheduling is used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CFS: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Completely Fair Scheduling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Uses scheduling classes. Two classes at the moment.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class uses a fixed priority range.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1) time-sharing (default scheduling) class  (100-140)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2) real-time class (0-99)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time sharing</a:t>
            </a:r>
            <a:r>
              <a:rPr lang="en-US" dirty="0">
                <a:cs typeface="+mn-cs"/>
              </a:rPr>
              <a:t>: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user can specify a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nice value </a:t>
            </a:r>
            <a:r>
              <a:rPr lang="en-US" dirty="0" smtClean="0">
                <a:cs typeface="+mn-cs"/>
              </a:rPr>
              <a:t>(priority value) between -20 and +19.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Assigns a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proportion of CPU </a:t>
            </a:r>
            <a:r>
              <a:rPr lang="en-US" dirty="0" smtClean="0">
                <a:cs typeface="+mn-cs"/>
              </a:rPr>
              <a:t>time based on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nice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value</a:t>
            </a:r>
            <a:r>
              <a:rPr lang="en-US" dirty="0" smtClean="0">
                <a:cs typeface="+mn-cs"/>
              </a:rPr>
              <a:t> indirectly. 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Lower nice value -&gt;  higher CPU time given at the end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Targeted latency</a:t>
            </a:r>
            <a:r>
              <a:rPr lang="en-US" dirty="0" smtClean="0">
                <a:cs typeface="+mn-cs"/>
              </a:rPr>
              <a:t>: a time interval each process must run once	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Interval allocated proportionally among processes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time sharing class, CFS does not assign priorities directly.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no separate </a:t>
            </a:r>
            <a:r>
              <a:rPr lang="en-US" dirty="0" err="1" smtClean="0">
                <a:solidFill>
                  <a:srgbClr val="FF0000"/>
                </a:solidFill>
              </a:rPr>
              <a:t>runqueues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 smtClean="0"/>
              <a:t>track how long each process has run as </a:t>
            </a:r>
            <a:r>
              <a:rPr lang="en-US" u="sng" dirty="0" smtClean="0">
                <a:solidFill>
                  <a:srgbClr val="FF0000"/>
                </a:solidFill>
              </a:rPr>
              <a:t>virtual runtime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Virtual </a:t>
            </a:r>
            <a:r>
              <a:rPr lang="en-US" dirty="0" smtClean="0"/>
              <a:t>runtime is </a:t>
            </a:r>
            <a:r>
              <a:rPr lang="en-US" dirty="0" smtClean="0">
                <a:solidFill>
                  <a:srgbClr val="FF0000"/>
                </a:solidFill>
              </a:rPr>
              <a:t>advanced</a:t>
            </a:r>
            <a:r>
              <a:rPr lang="en-US" dirty="0" smtClean="0"/>
              <a:t> more for a lower </a:t>
            </a:r>
            <a:r>
              <a:rPr lang="en-US" dirty="0" smtClean="0">
                <a:solidFill>
                  <a:srgbClr val="FF0000"/>
                </a:solidFill>
              </a:rPr>
              <a:t>priority</a:t>
            </a:r>
            <a:r>
              <a:rPr lang="en-US" dirty="0" smtClean="0"/>
              <a:t> (higher nice value) process, less for a higher priority process.</a:t>
            </a:r>
          </a:p>
          <a:p>
            <a:pPr lvl="1"/>
            <a:r>
              <a:rPr lang="en-US" dirty="0" smtClean="0"/>
              <a:t>Hence </a:t>
            </a:r>
            <a:r>
              <a:rPr lang="en-US" i="1" dirty="0" smtClean="0">
                <a:solidFill>
                  <a:srgbClr val="FF0000"/>
                </a:solidFill>
              </a:rPr>
              <a:t>decay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low priority is higher. </a:t>
            </a:r>
          </a:p>
          <a:p>
            <a:pPr lvl="2"/>
            <a:r>
              <a:rPr lang="en-US" dirty="0" smtClean="0"/>
              <a:t>Example: 200 ms actual run time will be more for low priority process, less for high priority process, same for nice value 0. 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Select the process that has </a:t>
            </a:r>
            <a:r>
              <a:rPr lang="en-US" dirty="0" smtClean="0">
                <a:solidFill>
                  <a:srgbClr val="FF0000"/>
                </a:solidFill>
              </a:rPr>
              <a:t>the lowest virtual runtime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Keep processes in runnable state in a </a:t>
            </a:r>
            <a:r>
              <a:rPr lang="en-US" dirty="0">
                <a:solidFill>
                  <a:srgbClr val="FF0000"/>
                </a:solidFill>
              </a:rPr>
              <a:t>red-black tree </a:t>
            </a:r>
            <a:r>
              <a:rPr lang="en-US" dirty="0"/>
              <a:t>(a balanced tree) with respect to their virtual runtimes. </a:t>
            </a:r>
          </a:p>
          <a:p>
            <a:pPr lvl="1"/>
            <a:r>
              <a:rPr lang="en-US" dirty="0"/>
              <a:t>The process on the left lower side is the one to run next. </a:t>
            </a:r>
          </a:p>
          <a:p>
            <a:pPr lvl="1"/>
            <a:r>
              <a:rPr lang="en-US" dirty="0"/>
              <a:t>Selection: O(1); </a:t>
            </a:r>
          </a:p>
          <a:p>
            <a:pPr lvl="1"/>
            <a:r>
              <a:rPr lang="en-US" dirty="0"/>
              <a:t>Insertion of a process into tree: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3356992"/>
            <a:ext cx="5224065" cy="26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2898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A47474-7D9B-144D-B6E7-6217A6E9BC7A}" type="slidenum">
              <a:rPr lang="en-US"/>
              <a:pPr eaLnBrk="1" hangingPunct="1"/>
              <a:t>68</a:t>
            </a:fld>
            <a:endParaRPr lang="en-US"/>
          </a:p>
        </p:txBody>
      </p:sp>
      <p:sp>
        <p:nvSpPr>
          <p:cNvPr id="8058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Algorithm Evaluation</a:t>
            </a:r>
          </a:p>
        </p:txBody>
      </p:sp>
      <p:sp>
        <p:nvSpPr>
          <p:cNvPr id="8058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34AF70-55FB-D94E-AAEB-5EBF82956DB6}" type="slidenum">
              <a:rPr lang="en-US"/>
              <a:pPr eaLnBrk="1" hangingPunct="1"/>
              <a:t>69</a:t>
            </a:fld>
            <a:endParaRPr lang="en-US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Algorithm Evaluation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Deterministic modeling – takes a particular predetermined workload and defines the performance of each algorithm  for that workload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One form of analytic evaluation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Valid for a particular scenario and input.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Queuing models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Simulation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Implementation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09ABB9-4778-C14F-98DA-CAFCE00F3F2C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Dispatcher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Dispatcher</a:t>
            </a:r>
            <a:r>
              <a:rPr lang="en-US" b="1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module gives control of the CPU to the process selected by the </a:t>
            </a:r>
            <a:r>
              <a:rPr lang="en-US" dirty="0" smtClean="0">
                <a:latin typeface="Arial" charset="0"/>
                <a:ea typeface="ＭＳ Ｐゴシック" charset="0"/>
              </a:rPr>
              <a:t>CPU scheduler</a:t>
            </a:r>
            <a:r>
              <a:rPr lang="en-US" dirty="0">
                <a:latin typeface="Arial" charset="0"/>
                <a:ea typeface="ＭＳ Ｐゴシック" charset="0"/>
              </a:rPr>
              <a:t>; this involves: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switching context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switching to user mode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jumping to the proper location in the user program to restart that program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Dispatch latency </a:t>
            </a:r>
            <a:r>
              <a:rPr lang="en-US" dirty="0">
                <a:latin typeface="Arial" charset="0"/>
                <a:ea typeface="ＭＳ Ｐゴシック" charset="0"/>
              </a:rPr>
              <a:t>– time it takes for the dispatcher to stop one process and start another running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31A548-D736-9A4D-A9D1-50132D0EB67D}" type="slidenum">
              <a:rPr lang="en-US"/>
              <a:pPr eaLnBrk="1" hangingPunct="1"/>
              <a:t>70</a:t>
            </a:fld>
            <a:endParaRPr lang="en-US"/>
          </a:p>
        </p:txBody>
      </p:sp>
      <p:sp>
        <p:nvSpPr>
          <p:cNvPr id="78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Evaluation of CPU schedulers by Simulation</a:t>
            </a:r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628775"/>
            <a:ext cx="70977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throughput, utilization, and waiting time can be computing by using queuing models for a system </a:t>
            </a:r>
          </a:p>
          <a:p>
            <a:pPr lvl="1"/>
            <a:r>
              <a:rPr lang="en-US" dirty="0" smtClean="0"/>
              <a:t>In this case, one or more CPUs and one or more ready queues make the system.</a:t>
            </a:r>
          </a:p>
          <a:p>
            <a:r>
              <a:rPr lang="en-US" dirty="0" smtClean="0"/>
              <a:t> Arrivals of tasks modeled by a distribution (inter-arrival times)</a:t>
            </a:r>
          </a:p>
          <a:p>
            <a:pPr lvl="1"/>
            <a:r>
              <a:rPr lang="en-US" dirty="0" smtClean="0"/>
              <a:t>Exponential distribution is a good approximation for stochastic arrivals (as opposed to deterministic arrivals)</a:t>
            </a:r>
          </a:p>
          <a:p>
            <a:r>
              <a:rPr lang="en-US" dirty="0" smtClean="0"/>
              <a:t>Service times (</a:t>
            </a:r>
            <a:r>
              <a:rPr lang="en-US" dirty="0" err="1" smtClean="0"/>
              <a:t>cpu</a:t>
            </a:r>
            <a:r>
              <a:rPr lang="en-US" dirty="0" smtClean="0"/>
              <a:t> times) modeled by a distribution</a:t>
            </a:r>
          </a:p>
          <a:p>
            <a:pPr lvl="1"/>
            <a:r>
              <a:rPr lang="en-US" dirty="0" smtClean="0"/>
              <a:t>Exponential distribution is a good approximation for CPU times required (i.e., services times). </a:t>
            </a:r>
          </a:p>
          <a:p>
            <a:r>
              <a:rPr lang="en-US" dirty="0" smtClean="0"/>
              <a:t>A branch of mathematics called queuing networks analysis uses such modes to analyze systems for waiting time, throughput, etc.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8A93-507D-1946-9383-FEBAD08ADDB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043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Little’s formula relates the arrival rate, waiting time, and queue length in a system that may have random arrivals and random service (CPU) times. </a:t>
            </a:r>
          </a:p>
          <a:p>
            <a:r>
              <a:rPr lang="en-US" b="1" dirty="0"/>
              <a:t>Little’s </a:t>
            </a:r>
            <a:r>
              <a:rPr lang="en-US" b="1" dirty="0" smtClean="0"/>
              <a:t>formula</a:t>
            </a:r>
            <a:r>
              <a:rPr lang="en-US" dirty="0" smtClean="0"/>
              <a:t>: N = W </a:t>
            </a:r>
            <a:r>
              <a:rPr lang="en-US" dirty="0" smtClean="0">
                <a:latin typeface="Symbol"/>
              </a:rPr>
              <a:t>* l</a:t>
            </a:r>
          </a:p>
          <a:p>
            <a:pPr lvl="1"/>
            <a:r>
              <a:rPr lang="en-US" dirty="0" smtClean="0"/>
              <a:t>N: number of tasks in the queue including the one in the </a:t>
            </a:r>
            <a:r>
              <a:rPr lang="en-US" dirty="0" err="1" smtClean="0"/>
              <a:t>cpu</a:t>
            </a:r>
            <a:endParaRPr lang="en-US" dirty="0" smtClean="0"/>
          </a:p>
          <a:p>
            <a:pPr lvl="1"/>
            <a:r>
              <a:rPr lang="en-US" dirty="0" smtClean="0"/>
              <a:t>W: the average waiting in the system for a task (time spend in queue + time spent for execution). </a:t>
            </a:r>
            <a:br>
              <a:rPr lang="en-US" dirty="0" smtClean="0"/>
            </a:br>
            <a:r>
              <a:rPr lang="en-US" dirty="0" smtClean="0"/>
              <a:t>		[i.e., time spend in the system]</a:t>
            </a:r>
          </a:p>
          <a:p>
            <a:pPr lvl="1"/>
            <a:r>
              <a:rPr lang="en-US" dirty="0">
                <a:latin typeface="Symbol"/>
              </a:rPr>
              <a:t>l</a:t>
            </a:r>
            <a:r>
              <a:rPr lang="en-US" dirty="0" smtClean="0">
                <a:latin typeface="Symbol"/>
              </a:rPr>
              <a:t>: </a:t>
            </a:r>
            <a:r>
              <a:rPr lang="en-US" dirty="0" smtClean="0"/>
              <a:t>arrival rate (number of tasks arriving per second)</a:t>
            </a:r>
          </a:p>
          <a:p>
            <a:r>
              <a:rPr lang="en-US" dirty="0" smtClean="0"/>
              <a:t>Assumes a stable system (service rate &gt; arrival rate)</a:t>
            </a:r>
          </a:p>
          <a:p>
            <a:r>
              <a:rPr lang="en-US" dirty="0" smtClean="0"/>
              <a:t>Valid for any arrival and service time distribution</a:t>
            </a:r>
          </a:p>
          <a:p>
            <a:r>
              <a:rPr lang="en-US" dirty="0" smtClean="0"/>
              <a:t>Work conserving system (if there is a task in ready queue, </a:t>
            </a:r>
            <a:r>
              <a:rPr lang="en-US" dirty="0" err="1" smtClean="0"/>
              <a:t>cpu</a:t>
            </a:r>
            <a:r>
              <a:rPr lang="en-US" dirty="0" smtClean="0"/>
              <a:t> does not stay idle)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802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Example</a:t>
            </a:r>
            <a:r>
              <a:rPr lang="en-US" dirty="0" smtClean="0"/>
              <a:t>: Assume arrival rate is 30 tasks/sec. What is the average queue length (including the task executing),  if on the average a task waits 200 </a:t>
            </a:r>
            <a:r>
              <a:rPr lang="en-US" dirty="0" err="1" smtClean="0"/>
              <a:t>ms</a:t>
            </a:r>
            <a:r>
              <a:rPr lang="en-US" dirty="0" smtClean="0"/>
              <a:t> in the system (including the </a:t>
            </a:r>
            <a:r>
              <a:rPr lang="en-US" dirty="0" err="1" smtClean="0"/>
              <a:t>cpu</a:t>
            </a:r>
            <a:r>
              <a:rPr lang="en-US" dirty="0" smtClean="0"/>
              <a:t> execution)?</a:t>
            </a:r>
          </a:p>
          <a:p>
            <a:r>
              <a:rPr lang="en-US" u="sng" dirty="0" smtClean="0"/>
              <a:t>Answer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N = W </a:t>
            </a:r>
            <a:r>
              <a:rPr lang="en-US" dirty="0">
                <a:latin typeface="Symbol"/>
              </a:rPr>
              <a:t>* l</a:t>
            </a:r>
          </a:p>
          <a:p>
            <a:pPr lvl="1"/>
            <a:r>
              <a:rPr lang="en-US" dirty="0" smtClean="0"/>
              <a:t>Therefore, N = 200 </a:t>
            </a:r>
            <a:r>
              <a:rPr lang="en-US" dirty="0" err="1" smtClean="0"/>
              <a:t>ms</a:t>
            </a:r>
            <a:r>
              <a:rPr lang="en-US" dirty="0" smtClean="0"/>
              <a:t> * 30 tasks/sec = 6.  That means there are 6 tasks in the system on the average,</a:t>
            </a:r>
            <a:r>
              <a:rPr lang="en-US" dirty="0"/>
              <a:t> </a:t>
            </a:r>
            <a:r>
              <a:rPr lang="en-US" dirty="0" smtClean="0"/>
              <a:t>that are waiting in the queue or running. </a:t>
            </a:r>
            <a:endParaRPr lang="en-US" dirty="0">
              <a:latin typeface="Symbol"/>
            </a:endParaRPr>
          </a:p>
          <a:p>
            <a:r>
              <a:rPr lang="en-US" dirty="0" smtClean="0"/>
              <a:t>Note that: if arrivals and service times are deterministic, no queuing and therefore no waiting in the queue will happen. Waiting in the queue happens due to random (stochastic) arrivals, i.e., </a:t>
            </a:r>
            <a:r>
              <a:rPr lang="en-US" dirty="0" err="1" smtClean="0"/>
              <a:t>bursty</a:t>
            </a:r>
            <a:r>
              <a:rPr lang="en-US" dirty="0" smtClean="0"/>
              <a:t> arrivals.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8A77-D831-3241-95A4-1EA2BF9EDCF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162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D8481B-A7AC-724D-8E32-D7EFA700233A}" type="slidenum">
              <a:rPr lang="en-US"/>
              <a:pPr eaLnBrk="1" hangingPunct="1"/>
              <a:t>74</a:t>
            </a:fld>
            <a:endParaRPr lang="en-US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slides here are adapted/modified from the textbook and its slides: Operating System Concepts, </a:t>
            </a:r>
            <a:r>
              <a:rPr lang="en-US" dirty="0" err="1" smtClean="0">
                <a:cs typeface="+mn-cs"/>
              </a:rPr>
              <a:t>Silberschatz</a:t>
            </a:r>
            <a:r>
              <a:rPr lang="en-US" dirty="0" smtClean="0">
                <a:cs typeface="+mn-cs"/>
              </a:rPr>
              <a:t>  et al., 9th edition,  Wiley.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Operating System Concepts, 9</a:t>
            </a:r>
            <a:r>
              <a:rPr lang="en-US" baseline="30000" dirty="0" smtClean="0">
                <a:cs typeface="+mn-cs"/>
              </a:rPr>
              <a:t>th</a:t>
            </a:r>
            <a:r>
              <a:rPr lang="en-US" dirty="0" smtClean="0">
                <a:cs typeface="+mn-cs"/>
              </a:rPr>
              <a:t> edition, </a:t>
            </a:r>
            <a:r>
              <a:rPr lang="en-US" dirty="0" err="1" smtClean="0">
                <a:cs typeface="+mn-cs"/>
              </a:rPr>
              <a:t>Silberschatz</a:t>
            </a:r>
            <a:r>
              <a:rPr lang="en-US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Modern Operating Systems, Andrew S. </a:t>
            </a:r>
            <a:r>
              <a:rPr lang="en-US" dirty="0" err="1" smtClean="0">
                <a:cs typeface="+mn-cs"/>
              </a:rPr>
              <a:t>Tanenbaum</a:t>
            </a:r>
            <a:r>
              <a:rPr lang="en-US" dirty="0" smtClean="0">
                <a:cs typeface="+mn-cs"/>
              </a:rPr>
              <a:t>, 3</a:t>
            </a:r>
            <a:r>
              <a:rPr lang="en-US" baseline="30000" dirty="0" smtClean="0">
                <a:cs typeface="+mn-cs"/>
              </a:rPr>
              <a:t>rd</a:t>
            </a:r>
            <a:r>
              <a:rPr lang="en-US" dirty="0" smtClean="0">
                <a:cs typeface="+mn-cs"/>
              </a:rPr>
              <a:t> edition, 2009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87E409-4B91-C143-B5A8-988796839C3F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Scheduling Criteria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CPU utilization </a:t>
            </a:r>
            <a:r>
              <a:rPr lang="en-US" sz="1800" dirty="0">
                <a:latin typeface="Arial" charset="0"/>
                <a:ea typeface="ＭＳ Ｐゴシック" charset="0"/>
              </a:rPr>
              <a:t>– keep the CPU as busy as possible</a:t>
            </a: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Throughput</a:t>
            </a:r>
            <a:r>
              <a:rPr lang="en-US" sz="1800" dirty="0">
                <a:latin typeface="Arial" charset="0"/>
                <a:ea typeface="ＭＳ Ｐゴシック" charset="0"/>
              </a:rPr>
              <a:t> – # of processes that complete their execution per time unit</a:t>
            </a: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Turnaround time </a:t>
            </a:r>
            <a:r>
              <a:rPr lang="en-US" sz="1800" dirty="0">
                <a:latin typeface="Arial" charset="0"/>
                <a:ea typeface="ＭＳ Ｐゴシック" charset="0"/>
              </a:rPr>
              <a:t>– amount of time to execute a particular process</a:t>
            </a: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Waiting time </a:t>
            </a:r>
            <a:r>
              <a:rPr lang="en-US" sz="1800" dirty="0">
                <a:latin typeface="Arial" charset="0"/>
                <a:ea typeface="ＭＳ Ｐゴシック" charset="0"/>
              </a:rPr>
              <a:t>– amount of time a process has been waiting in the ready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queue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Response time </a:t>
            </a:r>
            <a:r>
              <a:rPr lang="en-US" sz="1800" dirty="0">
                <a:latin typeface="Arial" charset="0"/>
                <a:ea typeface="ＭＳ Ｐゴシック" charset="0"/>
              </a:rPr>
              <a:t>– amount of time it takes from when a </a:t>
            </a:r>
            <a:r>
              <a:rPr lang="en-US" sz="1800" dirty="0">
                <a:solidFill>
                  <a:srgbClr val="FF3300"/>
                </a:solidFill>
                <a:latin typeface="Arial" charset="0"/>
                <a:ea typeface="ＭＳ Ｐゴシック" charset="0"/>
              </a:rPr>
              <a:t>request was submitted until the first response </a:t>
            </a:r>
            <a:r>
              <a:rPr lang="en-US" sz="1800" dirty="0">
                <a:latin typeface="Arial" charset="0"/>
                <a:ea typeface="ＭＳ Ｐゴシック" charset="0"/>
              </a:rPr>
              <a:t>is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produced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(</a:t>
            </a:r>
            <a:r>
              <a:rPr lang="en-US" sz="1800" dirty="0">
                <a:latin typeface="Arial" charset="0"/>
                <a:ea typeface="ＭＳ Ｐゴシック" charset="0"/>
              </a:rPr>
              <a:t>for time-sharing environment)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7308850" y="5013325"/>
            <a:ext cx="1152525" cy="35877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running</a:t>
            </a:r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5868988" y="5732463"/>
            <a:ext cx="1152525" cy="35877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waiting</a:t>
            </a:r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4716463" y="5084763"/>
            <a:ext cx="1152525" cy="35877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ready</a:t>
            </a: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H="1" flipV="1">
            <a:off x="5724525" y="5445125"/>
            <a:ext cx="287338" cy="2873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5940425" y="5229225"/>
            <a:ext cx="12969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7092950" y="5445125"/>
            <a:ext cx="503238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7116" name="Rectangle 12"/>
          <p:cNvSpPr>
            <a:spLocks noGrp="1" noChangeArrowheads="1"/>
          </p:cNvSpPr>
          <p:nvPr>
            <p:ph type="body" sz="half" idx="2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Maximize CPU utilization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Maximize throughput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Minimize turnaround time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Minimize waiting time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Minimize response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FC5BE3-E175-444F-B7EE-1A71E3CCE661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7977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Scheduling Algorithms</a:t>
            </a:r>
          </a:p>
        </p:txBody>
      </p:sp>
      <p:sp>
        <p:nvSpPr>
          <p:cNvPr id="7977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lg" len="lg"/>
          <a:tailEnd type="triangle" w="lg" len="lg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3091</Words>
  <Application>Microsoft Macintosh PowerPoint</Application>
  <PresentationFormat>On-screen Show (4:3)</PresentationFormat>
  <Paragraphs>765</Paragraphs>
  <Slides>74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Helvetica</vt:lpstr>
      <vt:lpstr>Monaco</vt:lpstr>
      <vt:lpstr>ＭＳ Ｐゴシック</vt:lpstr>
      <vt:lpstr>Symbol</vt:lpstr>
      <vt:lpstr>Tahoma Small Cap</vt:lpstr>
      <vt:lpstr>Times New Roman</vt:lpstr>
      <vt:lpstr>Verdana</vt:lpstr>
      <vt:lpstr>Arial</vt:lpstr>
      <vt:lpstr>Default Design</vt:lpstr>
      <vt:lpstr>Chapter 5: CPU Scheduling </vt:lpstr>
      <vt:lpstr>Objectives and Outline</vt:lpstr>
      <vt:lpstr>Basic Concepts</vt:lpstr>
      <vt:lpstr>Alternating Sequence of CPU and I/O Bursts</vt:lpstr>
      <vt:lpstr>Histogram of CPU-burst Times</vt:lpstr>
      <vt:lpstr>CPU Scheduler</vt:lpstr>
      <vt:lpstr>Dispatcher</vt:lpstr>
      <vt:lpstr>Scheduling Criteria</vt:lpstr>
      <vt:lpstr>Scheduling Algorithms</vt:lpstr>
      <vt:lpstr>First-Come, First-Served (FCFS) Scheduling</vt:lpstr>
      <vt:lpstr>FCFS Scheduling (Cont)</vt:lpstr>
      <vt:lpstr>Shortest-Job-First (SJF) Scheduling</vt:lpstr>
      <vt:lpstr>Example of SJF</vt:lpstr>
      <vt:lpstr>Determining Length of Next CPU Burst</vt:lpstr>
      <vt:lpstr>Prediction of the Length of the Next CPU Burst</vt:lpstr>
      <vt:lpstr>Estimating the Length of next CPU Burst: Exponential Averaging</vt:lpstr>
      <vt:lpstr>Exponential Averaging</vt:lpstr>
      <vt:lpstr>Exponential Averaging</vt:lpstr>
      <vt:lpstr>Example</vt:lpstr>
      <vt:lpstr>Shortest Remaining Job First (SRJF)</vt:lpstr>
      <vt:lpstr>Shortest Remaining Job First (SRJF)</vt:lpstr>
      <vt:lpstr>Example</vt:lpstr>
      <vt:lpstr>Example</vt:lpstr>
      <vt:lpstr>Example</vt:lpstr>
      <vt:lpstr>Example</vt:lpstr>
      <vt:lpstr>Priority Scheduling</vt:lpstr>
      <vt:lpstr>Example</vt:lpstr>
      <vt:lpstr>Round Robin (RR)</vt:lpstr>
      <vt:lpstr>Example of RR with Time Quantum = 4</vt:lpstr>
      <vt:lpstr>Example</vt:lpstr>
      <vt:lpstr>Example</vt:lpstr>
      <vt:lpstr>RR vs FCFS</vt:lpstr>
      <vt:lpstr>Time Quantum and Context Switch Time</vt:lpstr>
      <vt:lpstr>Turnaround Time Varies With The Time Quantum</vt:lpstr>
      <vt:lpstr>Multilevel Queue</vt:lpstr>
      <vt:lpstr>Multilevel Queue Scheduling</vt:lpstr>
      <vt:lpstr>Multilevel Feedback Queue</vt:lpstr>
      <vt:lpstr>Example of Multilevel Feedback Queue</vt:lpstr>
      <vt:lpstr>Multilevel Feedback Queues</vt:lpstr>
      <vt:lpstr>Thread Scheduling</vt:lpstr>
      <vt:lpstr>Thread Scheduling</vt:lpstr>
      <vt:lpstr>Pthread Scheduling</vt:lpstr>
      <vt:lpstr>Pthread Scheduling API</vt:lpstr>
      <vt:lpstr>Pthread Scheduling API</vt:lpstr>
      <vt:lpstr>Multiprocessor Scheduling</vt:lpstr>
      <vt:lpstr>Multiple-Processor Scheduling</vt:lpstr>
      <vt:lpstr>Multiple-Processor Scheduling SMP</vt:lpstr>
      <vt:lpstr>NUMA and CPU Scheduling</vt:lpstr>
      <vt:lpstr>Multicore Processors</vt:lpstr>
      <vt:lpstr>Multithreaded Multicore System</vt:lpstr>
      <vt:lpstr>Real-Time CPU Scheduling</vt:lpstr>
      <vt:lpstr>Real time systems</vt:lpstr>
      <vt:lpstr>Latency</vt:lpstr>
      <vt:lpstr>Scheduling</vt:lpstr>
      <vt:lpstr>Hard guarantees</vt:lpstr>
      <vt:lpstr>Rate monolithic scheduling</vt:lpstr>
      <vt:lpstr>Rate monolithic scheduling</vt:lpstr>
      <vt:lpstr>Earliest Deadline First (EDF)</vt:lpstr>
      <vt:lpstr>Proportional Share Scheduling</vt:lpstr>
      <vt:lpstr>Examples from Operating Systems</vt:lpstr>
      <vt:lpstr>Operating System Examples</vt:lpstr>
      <vt:lpstr>Solaris Dispatch Table</vt:lpstr>
      <vt:lpstr>Solaris Scheduling</vt:lpstr>
      <vt:lpstr>Windows XP Priorities</vt:lpstr>
      <vt:lpstr>Linux Scheduling - CFS</vt:lpstr>
      <vt:lpstr>Linux Scheduling</vt:lpstr>
      <vt:lpstr>Linux Scheduling</vt:lpstr>
      <vt:lpstr>Algorithm Evaluation</vt:lpstr>
      <vt:lpstr>Algorithm Evaluation</vt:lpstr>
      <vt:lpstr>Evaluation of CPU schedulers by Simulation</vt:lpstr>
      <vt:lpstr>Queuing Models</vt:lpstr>
      <vt:lpstr>Queuing Models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2573</cp:revision>
  <dcterms:created xsi:type="dcterms:W3CDTF">1601-01-01T00:00:00Z</dcterms:created>
  <dcterms:modified xsi:type="dcterms:W3CDTF">2018-10-23T09:02:34Z</dcterms:modified>
</cp:coreProperties>
</file>